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8" r:id="rId1"/>
  </p:sldMasterIdLst>
  <p:notesMasterIdLst>
    <p:notesMasterId r:id="rId14"/>
  </p:notesMasterIdLst>
  <p:handoutMasterIdLst>
    <p:handoutMasterId r:id="rId15"/>
  </p:handoutMasterIdLst>
  <p:sldIdLst>
    <p:sldId id="260" r:id="rId2"/>
    <p:sldId id="2076136349" r:id="rId3"/>
    <p:sldId id="2076136450" r:id="rId4"/>
    <p:sldId id="2076136452" r:id="rId5"/>
    <p:sldId id="2076136437" r:id="rId6"/>
    <p:sldId id="2076136467" r:id="rId7"/>
    <p:sldId id="2076136469" r:id="rId8"/>
    <p:sldId id="2076136441" r:id="rId9"/>
    <p:sldId id="2076136468" r:id="rId10"/>
    <p:sldId id="2076136443" r:id="rId11"/>
    <p:sldId id="2076136463" r:id="rId12"/>
    <p:sldId id="2076136448" r:id="rId13"/>
  </p:sldIdLst>
  <p:sldSz cx="12192000" cy="6858000"/>
  <p:notesSz cx="6858000" cy="9144000"/>
  <p:embeddedFontLst>
    <p:embeddedFont>
      <p:font typeface="Croc" panose="020B0502020203020203" pitchFamily="34" charset="77"/>
      <p:regular r:id="rId16"/>
      <p:bold r:id="rId17"/>
      <p:italic r:id="rId18"/>
      <p:boldItalic r:id="rId19"/>
    </p:embeddedFont>
    <p:embeddedFont>
      <p:font typeface="IBM Plex Sans" panose="020B0503050203000203" pitchFamily="34" charset="0"/>
      <p:regular r:id="rId20"/>
      <p:bold r:id="rId21"/>
      <p:italic r:id="rId22"/>
      <p:boldItalic r:id="rId23"/>
    </p:embeddedFont>
    <p:embeddedFont>
      <p:font typeface="Montserrat" pitchFamily="2" charset="77"/>
      <p:regular r:id="rId24"/>
      <p:bold r:id="rId25"/>
      <p:italic r:id="rId26"/>
      <p:boldItalic r:id="rId27"/>
    </p:embeddedFont>
    <p:embeddedFont>
      <p:font typeface="TT OCTOSQUARES MEDIUM" panose="02010001040000080307" pitchFamily="2" charset="0"/>
      <p:regular r:id="rId28"/>
      <p:italic r:id="rId29"/>
    </p:embeddedFont>
    <p:embeddedFont>
      <p:font typeface="TT OCTOSQUARES MEDIUM" panose="02010001040000080307" pitchFamily="2" charset="0"/>
      <p:regular r:id="rId28"/>
      <p:italic r:id="rId29"/>
    </p:embeddedFont>
  </p:embeddedFontLst>
  <p:custDataLst>
    <p:tags r:id="rId3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81" userDrawn="1">
          <p15:clr>
            <a:srgbClr val="A4A3A4"/>
          </p15:clr>
        </p15:guide>
        <p15:guide id="2" pos="25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oynovich Elena" initials="VE" lastIdx="11" clrIdx="0">
    <p:extLst>
      <p:ext uri="{19B8F6BF-5375-455C-9EA6-DF929625EA0E}">
        <p15:presenceInfo xmlns:p15="http://schemas.microsoft.com/office/powerpoint/2012/main" userId="S-1-5-21-6776287-713701337-1555438652-92129" providerId="AD"/>
      </p:ext>
    </p:extLst>
  </p:cmAuthor>
  <p:cmAuthor id="2" name="Dubova Nataliya" initials="DN" lastIdx="1" clrIdx="1">
    <p:extLst>
      <p:ext uri="{19B8F6BF-5375-455C-9EA6-DF929625EA0E}">
        <p15:presenceInfo xmlns:p15="http://schemas.microsoft.com/office/powerpoint/2012/main" userId="S-1-5-21-6776287-713701337-1555438652-1081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DD81"/>
    <a:srgbClr val="FFFFFF"/>
    <a:srgbClr val="0C0D18"/>
    <a:srgbClr val="A6D2F7"/>
    <a:srgbClr val="1C1F2F"/>
    <a:srgbClr val="E8F1FB"/>
    <a:srgbClr val="EBF3FF"/>
    <a:srgbClr val="6C81FF"/>
    <a:srgbClr val="1A954A"/>
    <a:srgbClr val="E8F2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6" autoAdjust="0"/>
    <p:restoredTop sz="89306" autoAdjust="0"/>
  </p:normalViewPr>
  <p:slideViewPr>
    <p:cSldViewPr snapToGrid="0">
      <p:cViewPr varScale="1">
        <p:scale>
          <a:sx n="137" d="100"/>
          <a:sy n="137" d="100"/>
        </p:scale>
        <p:origin x="352" y="200"/>
      </p:cViewPr>
      <p:guideLst>
        <p:guide orient="horz" pos="3181"/>
        <p:guide pos="254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54" y="77"/>
      </p:cViewPr>
      <p:guideLst/>
    </p:cSldViewPr>
  </p:notesViewPr>
  <p:gridSpacing cx="79200" cy="79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ags" Target="tags/tag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5ED014F3-BF40-4B39-B1F4-041A73C408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E9A07-ECDB-45CB-B68D-B640F6AF21D7}" type="datetimeFigureOut">
              <a:rPr lang="ru-RU" smtClean="0">
                <a:latin typeface="Croc" panose="020B0502020203020203" pitchFamily="34" charset="0"/>
              </a:rPr>
              <a:t>07.04.2023</a:t>
            </a:fld>
            <a:endParaRPr lang="ru-RU" dirty="0">
              <a:latin typeface="Croc" panose="020B0502020203020203" pitchFamily="34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DE87956-8E5B-4B21-B341-1B89E043598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>
              <a:latin typeface="Croc" panose="020B0502020203020203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BAE9166-FBAB-4EAE-A2AE-417DDBBD8C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D31B0-762A-46EC-9A77-4DE9771365F2}" type="slidenum">
              <a:rPr lang="ru-RU" smtClean="0">
                <a:latin typeface="Croc" panose="020B0502020203020203" pitchFamily="34" charset="0"/>
              </a:rPr>
              <a:t>‹#›</a:t>
            </a:fld>
            <a:endParaRPr lang="ru-RU" dirty="0">
              <a:latin typeface="Croc" panose="020B0502020203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935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roc" panose="020B0502020203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roc" panose="020B0502020203020203" pitchFamily="34" charset="0"/>
              </a:defRPr>
            </a:lvl1pPr>
          </a:lstStyle>
          <a:p>
            <a:fld id="{6FAB1D81-B598-43DF-BF02-1CE779655561}" type="datetimeFigureOut">
              <a:rPr lang="ru-RU" smtClean="0"/>
              <a:pPr/>
              <a:t>07.04.2023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roc" panose="020B0502020203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roc" panose="020B0502020203020203" pitchFamily="34" charset="0"/>
              </a:defRPr>
            </a:lvl1pPr>
          </a:lstStyle>
          <a:p>
            <a:fld id="{86DE5756-4122-49F6-BD1F-07263813EFB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399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roc" panose="020B0502020203020203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roc" panose="020B0502020203020203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roc" panose="020B0502020203020203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roc" panose="020B0502020203020203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roc" panose="020B0502020203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7" name="Google Shape;58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№ 4984 ОТ 03.12.2018 г.</a:t>
            </a:r>
          </a:p>
          <a:p>
            <a:endParaRPr lang="ru-RU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588" name="Google Shape;588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6778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Заменить на теслу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46B391-4244-3D4C-B5A4-5CC117C9F84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30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7" name="Google Shape;58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ru-RU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588" name="Google Shape;588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3088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dcd46a181b_5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6" name="Google Shape;306;g1dcd46a181b_5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2228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E5F243-25DF-4902-BA70-07040E5F4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22541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811740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овый без лого">
    <p:bg>
      <p:bgPr>
        <a:solidFill>
          <a:srgbClr val="0D0E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Заголовок 55">
            <a:extLst>
              <a:ext uri="{FF2B5EF4-FFF2-40B4-BE49-F238E27FC236}">
                <a16:creationId xmlns:a16="http://schemas.microsoft.com/office/drawing/2014/main" id="{DC51EB6C-31E5-4D99-A2C2-6835AAE5AA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14472"/>
            <a:ext cx="10566837" cy="39857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E8F2FB"/>
                </a:solidFill>
                <a:latin typeface="TT OCTOSQUARES MEDIUM" panose="02010001040000080307" charset="0"/>
              </a:defRPr>
            </a:lvl1pPr>
          </a:lstStyle>
          <a:p>
            <a:r>
              <a:rPr lang="ru-RU" dirty="0"/>
              <a:t>Заголовок</a:t>
            </a:r>
            <a:r>
              <a:rPr lang="en-US" dirty="0"/>
              <a:t>, TT OCTOSQUARES MEDIUM 28 px</a:t>
            </a:r>
            <a:endParaRPr lang="ru-RU" dirty="0"/>
          </a:p>
        </p:txBody>
      </p:sp>
      <p:sp>
        <p:nvSpPr>
          <p:cNvPr id="11" name="Текст 65">
            <a:extLst>
              <a:ext uri="{FF2B5EF4-FFF2-40B4-BE49-F238E27FC236}">
                <a16:creationId xmlns:a16="http://schemas.microsoft.com/office/drawing/2014/main" id="{6CF7A08B-36A1-134F-B2CC-49C6B01DFB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1249017"/>
            <a:ext cx="5818044" cy="2769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E8F2FB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ru-RU" dirty="0"/>
              <a:t>Текстовый блок, </a:t>
            </a:r>
            <a:r>
              <a:rPr lang="en-US" dirty="0"/>
              <a:t>IBM Plex Sans 18 px</a:t>
            </a:r>
            <a:endParaRPr lang="ru-RU" dirty="0"/>
          </a:p>
        </p:txBody>
      </p:sp>
      <p:sp>
        <p:nvSpPr>
          <p:cNvPr id="23" name="Номер слайда 22">
            <a:extLst>
              <a:ext uri="{FF2B5EF4-FFF2-40B4-BE49-F238E27FC236}">
                <a16:creationId xmlns:a16="http://schemas.microsoft.com/office/drawing/2014/main" id="{2A62C8AC-14C3-654F-A332-479463D0B42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47F118-66FC-BE48-93F4-28945D1606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90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екстовый с лого">
    <p:bg>
      <p:bgPr>
        <a:solidFill>
          <a:srgbClr val="0D0E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Заголовок 55">
            <a:extLst>
              <a:ext uri="{FF2B5EF4-FFF2-40B4-BE49-F238E27FC236}">
                <a16:creationId xmlns:a16="http://schemas.microsoft.com/office/drawing/2014/main" id="{DC51EB6C-31E5-4D99-A2C2-6835AAE5AA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14472"/>
            <a:ext cx="10566837" cy="39857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E8F2FB"/>
                </a:solidFill>
                <a:latin typeface="TT OCTOSQUARES MEDIUM" panose="02010001040000080307" charset="0"/>
              </a:defRPr>
            </a:lvl1pPr>
          </a:lstStyle>
          <a:p>
            <a:r>
              <a:rPr lang="ru-RU" dirty="0"/>
              <a:t>Заголовок</a:t>
            </a:r>
            <a:r>
              <a:rPr lang="en-US" dirty="0"/>
              <a:t>, TT OCTOSQUARES MEDIUM 28 px</a:t>
            </a:r>
            <a:endParaRPr lang="ru-RU" dirty="0"/>
          </a:p>
        </p:txBody>
      </p:sp>
      <p:sp>
        <p:nvSpPr>
          <p:cNvPr id="11" name="Текст 65">
            <a:extLst>
              <a:ext uri="{FF2B5EF4-FFF2-40B4-BE49-F238E27FC236}">
                <a16:creationId xmlns:a16="http://schemas.microsoft.com/office/drawing/2014/main" id="{6CF7A08B-36A1-134F-B2CC-49C6B01DFB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1249017"/>
            <a:ext cx="5818044" cy="2769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E8F2FB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ru-RU" dirty="0"/>
              <a:t>Текстовый блок, </a:t>
            </a:r>
            <a:r>
              <a:rPr lang="en-US" dirty="0"/>
              <a:t>IBM Plex Sans 18 px</a:t>
            </a:r>
            <a:endParaRPr lang="ru-RU" dirty="0"/>
          </a:p>
        </p:txBody>
      </p:sp>
      <p:sp>
        <p:nvSpPr>
          <p:cNvPr id="23" name="Номер слайда 22">
            <a:extLst>
              <a:ext uri="{FF2B5EF4-FFF2-40B4-BE49-F238E27FC236}">
                <a16:creationId xmlns:a16="http://schemas.microsoft.com/office/drawing/2014/main" id="{2A62C8AC-14C3-654F-A332-479463D0B42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47F118-66FC-BE48-93F4-28945D1606A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50606DA-5ECB-40EA-ACB2-2BE8B13140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1475" y="5878203"/>
            <a:ext cx="979061" cy="623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7196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5">
          <p15:clr>
            <a:srgbClr val="FBAE40"/>
          </p15:clr>
        </p15:guide>
        <p15:guide id="2" orient="horz" pos="356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 цве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4A30FA2-C10F-DD4B-BF53-21E4631B37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47F118-66FC-BE48-93F4-28945D1606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5">
            <a:extLst>
              <a:ext uri="{FF2B5EF4-FFF2-40B4-BE49-F238E27FC236}">
                <a16:creationId xmlns:a16="http://schemas.microsoft.com/office/drawing/2014/main" id="{C8710645-BF81-411F-8453-6EBFFDE097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14472"/>
            <a:ext cx="10566837" cy="39857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E8F2FB"/>
                </a:solidFill>
                <a:latin typeface="TT OCTOSQUARES MEDIUM" panose="02010001040000080307" charset="0"/>
              </a:defRPr>
            </a:lvl1pPr>
          </a:lstStyle>
          <a:p>
            <a:r>
              <a:rPr lang="ru-RU" dirty="0" err="1"/>
              <a:t>Доп</a:t>
            </a:r>
            <a:r>
              <a:rPr lang="ru-RU" dirty="0"/>
              <a:t> цвета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64407E-E7D3-494A-970B-8B93ACB576D8}"/>
              </a:ext>
            </a:extLst>
          </p:cNvPr>
          <p:cNvSpPr/>
          <p:nvPr userDrawn="1"/>
        </p:nvSpPr>
        <p:spPr>
          <a:xfrm>
            <a:off x="371475" y="1260088"/>
            <a:ext cx="1739590" cy="1739590"/>
          </a:xfrm>
          <a:prstGeom prst="rect">
            <a:avLst/>
          </a:prstGeom>
          <a:solidFill>
            <a:srgbClr val="4A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CD597B0-2F1B-417D-B81A-276D55A719BC}"/>
              </a:ext>
            </a:extLst>
          </p:cNvPr>
          <p:cNvSpPr/>
          <p:nvPr userDrawn="1"/>
        </p:nvSpPr>
        <p:spPr>
          <a:xfrm>
            <a:off x="2363942" y="1260088"/>
            <a:ext cx="1739590" cy="1739590"/>
          </a:xfrm>
          <a:prstGeom prst="rect">
            <a:avLst/>
          </a:prstGeom>
          <a:solidFill>
            <a:srgbClr val="3799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E2DE2C0-C510-4B6F-98CC-510CF484F8E2}"/>
              </a:ext>
            </a:extLst>
          </p:cNvPr>
          <p:cNvSpPr/>
          <p:nvPr userDrawn="1"/>
        </p:nvSpPr>
        <p:spPr>
          <a:xfrm>
            <a:off x="4356410" y="1260088"/>
            <a:ext cx="1739590" cy="1739590"/>
          </a:xfrm>
          <a:prstGeom prst="rect">
            <a:avLst/>
          </a:prstGeom>
          <a:solidFill>
            <a:srgbClr val="1944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08078AE-3957-4D76-AF5B-892F52F3E080}"/>
              </a:ext>
            </a:extLst>
          </p:cNvPr>
          <p:cNvSpPr/>
          <p:nvPr userDrawn="1"/>
        </p:nvSpPr>
        <p:spPr>
          <a:xfrm>
            <a:off x="371475" y="3429000"/>
            <a:ext cx="1739590" cy="1739590"/>
          </a:xfrm>
          <a:prstGeom prst="rect">
            <a:avLst/>
          </a:prstGeom>
          <a:solidFill>
            <a:srgbClr val="55D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BADEE43-BF05-48E7-A58D-03EF1DC879B3}"/>
              </a:ext>
            </a:extLst>
          </p:cNvPr>
          <p:cNvSpPr/>
          <p:nvPr userDrawn="1"/>
        </p:nvSpPr>
        <p:spPr>
          <a:xfrm>
            <a:off x="2363942" y="3429000"/>
            <a:ext cx="1739590" cy="1739590"/>
          </a:xfrm>
          <a:prstGeom prst="rect">
            <a:avLst/>
          </a:prstGeom>
          <a:solidFill>
            <a:srgbClr val="ED63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1862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33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530DBC-D450-80A5-204E-BF3027426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26BC76-7BDD-4EA9-3C17-BEB7E21A7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E76FEE-1CB9-7100-A95E-5DD3DADDA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5520-AACF-D247-897B-71FEFF9BC21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048DD0-B07C-95FF-2F50-C7D3CA9B0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644B08-D97F-60BF-A75E-B0D7C75E0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625DB-9905-BE43-B883-11D92BDFA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770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D0E19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dcd46a181b_5_4"/>
          <p:cNvSpPr txBox="1">
            <a:spLocks noGrp="1"/>
          </p:cNvSpPr>
          <p:nvPr>
            <p:ph type="ctrTitle"/>
          </p:nvPr>
        </p:nvSpPr>
        <p:spPr>
          <a:xfrm>
            <a:off x="1435100" y="2484800"/>
            <a:ext cx="6616800" cy="18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>
                <a:solidFill>
                  <a:srgbClr val="162027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36648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CBAAE83D-D13E-6747-B2FA-77A2C95397C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24985518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9" imgW="7772400" imgH="10058400" progId="TCLayout.ActiveDocument.1">
                  <p:embed/>
                </p:oleObj>
              </mc:Choice>
              <mc:Fallback>
                <p:oleObj name="Слайд think-cell" r:id="rId9" imgW="7772400" imgH="1005840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Текст 4">
            <a:extLst>
              <a:ext uri="{FF2B5EF4-FFF2-40B4-BE49-F238E27FC236}">
                <a16:creationId xmlns:a16="http://schemas.microsoft.com/office/drawing/2014/main" id="{F8D9216C-F588-874E-9EBA-E05667CEA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1549928"/>
            <a:ext cx="6266602" cy="61811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9" name="Номер слайда 48">
            <a:extLst>
              <a:ext uri="{FF2B5EF4-FFF2-40B4-BE49-F238E27FC236}">
                <a16:creationId xmlns:a16="http://schemas.microsoft.com/office/drawing/2014/main" id="{50A22993-A7B4-F447-A95E-079F5D94A2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7325" y="6285861"/>
            <a:ext cx="2743200" cy="276999"/>
          </a:xfrm>
          <a:prstGeom prst="rect">
            <a:avLst/>
          </a:prstGeom>
        </p:spPr>
        <p:txBody>
          <a:bodyPr vert="horz" lIns="91440" tIns="45720" rIns="0" bIns="45720" rtlCol="0" anchor="ctr">
            <a:spAutoFit/>
          </a:bodyPr>
          <a:lstStyle>
            <a:lvl1pPr algn="r">
              <a:defRPr sz="1200"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fld id="{1947F118-66FC-BE48-93F4-28945D1606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52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54" r:id="rId3"/>
    <p:sldLayoutId id="2147483713" r:id="rId4"/>
    <p:sldLayoutId id="2147483756" r:id="rId5"/>
    <p:sldLayoutId id="2147483757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75000"/>
          </a:schemeClr>
        </a:buClr>
        <a:buFont typeface="Arial" panose="020B0604020202020204" pitchFamily="34" charset="0"/>
        <a:buChar char="•"/>
        <a:defRPr sz="1800" kern="1200" baseline="0">
          <a:solidFill>
            <a:schemeClr val="tx1">
              <a:lumMod val="75000"/>
            </a:schemeClr>
          </a:solidFill>
          <a:latin typeface="+mj-lt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75000"/>
          </a:schemeClr>
        </a:buClr>
        <a:buSzPct val="80000"/>
        <a:buFont typeface="Arial" panose="020B0604020202020204" pitchFamily="34" charset="0"/>
        <a:buChar char="•"/>
        <a:defRPr sz="1800" kern="1200" baseline="0">
          <a:solidFill>
            <a:schemeClr val="tx1">
              <a:lumMod val="75000"/>
            </a:schemeClr>
          </a:solidFill>
          <a:latin typeface="+mj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100000"/>
        </a:lnSpc>
        <a:spcBef>
          <a:spcPts val="0"/>
        </a:spcBef>
        <a:buClr>
          <a:schemeClr val="tx1">
            <a:lumMod val="75000"/>
          </a:schemeClr>
        </a:buClr>
        <a:buSzPct val="6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34" userDrawn="1">
          <p15:clr>
            <a:srgbClr val="F26B43"/>
          </p15:clr>
        </p15:guide>
        <p15:guide id="19" pos="7446" userDrawn="1">
          <p15:clr>
            <a:srgbClr val="F26B43"/>
          </p15:clr>
        </p15:guide>
        <p15:guide id="20" orient="horz" pos="4110" userDrawn="1">
          <p15:clr>
            <a:srgbClr val="F26B43"/>
          </p15:clr>
        </p15:guide>
        <p15:guide id="21" orient="horz" pos="1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.emf"/><Relationship Id="rId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image" Target="../media/image8.svg"/><Relationship Id="rId21" Type="http://schemas.openxmlformats.org/officeDocument/2006/relationships/image" Target="../media/image4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jpeg"/><Relationship Id="rId2" Type="http://schemas.openxmlformats.org/officeDocument/2006/relationships/image" Target="../media/image7.png"/><Relationship Id="rId16" Type="http://schemas.openxmlformats.org/officeDocument/2006/relationships/image" Target="../media/image38.jpeg"/><Relationship Id="rId20" Type="http://schemas.openxmlformats.org/officeDocument/2006/relationships/image" Target="../media/image4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jpg"/><Relationship Id="rId15" Type="http://schemas.openxmlformats.org/officeDocument/2006/relationships/image" Target="../media/image37.jpeg"/><Relationship Id="rId23" Type="http://schemas.openxmlformats.org/officeDocument/2006/relationships/image" Target="../media/image45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6.svg"/><Relationship Id="rId18" Type="http://schemas.openxmlformats.org/officeDocument/2006/relationships/image" Target="../media/image59.emf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12" Type="http://schemas.openxmlformats.org/officeDocument/2006/relationships/image" Target="../media/image55.png"/><Relationship Id="rId17" Type="http://schemas.openxmlformats.org/officeDocument/2006/relationships/image" Target="../media/image58.emf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7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emf"/><Relationship Id="rId11" Type="http://schemas.openxmlformats.org/officeDocument/2006/relationships/image" Target="../media/image2.emf"/><Relationship Id="rId5" Type="http://schemas.openxmlformats.org/officeDocument/2006/relationships/image" Target="../media/image46.emf"/><Relationship Id="rId15" Type="http://schemas.openxmlformats.org/officeDocument/2006/relationships/image" Target="../media/image5.svg"/><Relationship Id="rId10" Type="http://schemas.openxmlformats.org/officeDocument/2006/relationships/image" Target="../media/image54.png"/><Relationship Id="rId4" Type="http://schemas.openxmlformats.org/officeDocument/2006/relationships/image" Target="../media/image49.emf"/><Relationship Id="rId9" Type="http://schemas.openxmlformats.org/officeDocument/2006/relationships/image" Target="../media/image53.png"/><Relationship Id="rId1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9FD486-813A-E7C9-52F7-B11B340FD1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8"/>
            <a:ext cx="12192000" cy="68508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30E9D2-8CE9-16E9-4687-D7757D7D6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7890" y="2517008"/>
            <a:ext cx="1356218" cy="8630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389085-FF82-0A0A-887F-1D401CC6F23B}"/>
              </a:ext>
            </a:extLst>
          </p:cNvPr>
          <p:cNvSpPr txBox="1"/>
          <p:nvPr/>
        </p:nvSpPr>
        <p:spPr>
          <a:xfrm>
            <a:off x="3923076" y="5318892"/>
            <a:ext cx="4345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dirty="0">
                <a:solidFill>
                  <a:srgbClr val="E8F2FC"/>
                </a:solidFill>
                <a:latin typeface="IBM Plex Sans" panose="020B0503050203000203" pitchFamily="34" charset="0"/>
              </a:rPr>
              <a:t>Российская защищенная </a:t>
            </a:r>
            <a:br>
              <a:rPr lang="ru-RU" altLang="ru-RU" dirty="0">
                <a:solidFill>
                  <a:srgbClr val="E8F2FC"/>
                </a:solidFill>
                <a:latin typeface="IBM Plex Sans" panose="020B0503050203000203" pitchFamily="34" charset="0"/>
              </a:rPr>
            </a:br>
            <a:r>
              <a:rPr lang="ru-RU" altLang="ru-RU" dirty="0">
                <a:solidFill>
                  <a:srgbClr val="E8F2FC"/>
                </a:solidFill>
                <a:latin typeface="IBM Plex Sans" panose="020B0503050203000203" pitchFamily="34" charset="0"/>
              </a:rPr>
              <a:t>платформа серверной виртуализации</a:t>
            </a:r>
            <a:endParaRPr lang="ru-RU" dirty="0">
              <a:solidFill>
                <a:srgbClr val="E8F2FC"/>
              </a:solidFill>
              <a:latin typeface="IBM Plex Sans" panose="020B0503050203000203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BFA2448-2931-8C4D-B331-E3767603C4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09999" y="4014576"/>
            <a:ext cx="4572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858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5E8EE88-B9C6-F6A6-C9D7-5E3CB90E8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9C3382FB-2175-D94F-C44B-56939F476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>
                <a:solidFill>
                  <a:srgbClr val="E8F2FB"/>
                </a:solidFill>
                <a:latin typeface="TT Octosquares Medium" panose="02010001040000080307" pitchFamily="2" charset="0"/>
                <a:cs typeface="+mj-cs"/>
              </a:rPr>
              <a:t>zVirt</a:t>
            </a:r>
            <a:r>
              <a:rPr lang="ru-RU" sz="2800" dirty="0">
                <a:solidFill>
                  <a:srgbClr val="E8F2FB"/>
                </a:solidFill>
                <a:latin typeface="TT Octosquares Medium" panose="02010001040000080307" pitchFamily="2" charset="0"/>
              </a:rPr>
              <a:t> в цифрах</a:t>
            </a:r>
            <a:endParaRPr lang="ru-RU" sz="2800" dirty="0">
              <a:solidFill>
                <a:srgbClr val="E8F2FB"/>
              </a:solidFill>
              <a:latin typeface="TT Octosquares Medium" panose="02010001040000080307" pitchFamily="2" charset="0"/>
              <a:cs typeface="+mj-cs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ECFF7AE-7E36-5C57-3E8E-6019B22A9610}"/>
              </a:ext>
            </a:extLst>
          </p:cNvPr>
          <p:cNvSpPr/>
          <p:nvPr/>
        </p:nvSpPr>
        <p:spPr>
          <a:xfrm>
            <a:off x="0" y="1580075"/>
            <a:ext cx="3574473" cy="3999261"/>
          </a:xfrm>
          <a:prstGeom prst="rect">
            <a:avLst/>
          </a:prstGeom>
          <a:solidFill>
            <a:srgbClr val="1C1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71476" y="1809104"/>
            <a:ext cx="2549854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A6D2F7"/>
                </a:solidFill>
                <a:latin typeface="IBM Plex Sans" panose="020B0503050203000203" pitchFamily="34" charset="0"/>
              </a:rPr>
              <a:t>95% </a:t>
            </a:r>
            <a:endParaRPr lang="en-US" sz="2400" dirty="0">
              <a:solidFill>
                <a:srgbClr val="A6D2F7"/>
              </a:solidFill>
              <a:latin typeface="IBM Plex Sans" panose="020B0503050203000203" pitchFamily="34" charset="0"/>
            </a:endParaRPr>
          </a:p>
          <a:p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функционала </a:t>
            </a:r>
            <a:r>
              <a:rPr lang="en-US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VMware vSphere</a:t>
            </a: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 </a:t>
            </a:r>
            <a:endParaRPr lang="en-US" sz="1400" dirty="0">
              <a:solidFill>
                <a:srgbClr val="E8F2FC"/>
              </a:solidFill>
              <a:latin typeface="IBM Plex Sans" panose="020B0503050203000203" pitchFamily="34" charset="0"/>
            </a:endParaRPr>
          </a:p>
          <a:p>
            <a:pPr>
              <a:spcAft>
                <a:spcPts val="2400"/>
              </a:spcAft>
            </a:pP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и </a:t>
            </a:r>
            <a:r>
              <a:rPr lang="en-US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vCenter </a:t>
            </a: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реализовано</a:t>
            </a:r>
            <a:endParaRPr lang="en-US" dirty="0">
              <a:solidFill>
                <a:srgbClr val="E8F2FC"/>
              </a:solidFill>
              <a:latin typeface="IBM Plex Sans" panose="020B0503050203000203" pitchFamily="34" charset="0"/>
            </a:endParaRPr>
          </a:p>
          <a:p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Российский разработчик, собственная поддержка </a:t>
            </a:r>
          </a:p>
          <a:p>
            <a:pPr>
              <a:spcAft>
                <a:spcPts val="2400"/>
              </a:spcAft>
            </a:pPr>
            <a:r>
              <a:rPr lang="ru-RU" sz="2400" dirty="0">
                <a:solidFill>
                  <a:srgbClr val="A6D2F7"/>
                </a:solidFill>
                <a:latin typeface="IBM Plex Sans" panose="020B0503050203000203" pitchFamily="34" charset="0"/>
              </a:rPr>
              <a:t>24</a:t>
            </a:r>
            <a:r>
              <a:rPr lang="en-US" sz="2400" dirty="0">
                <a:solidFill>
                  <a:srgbClr val="A6D2F7"/>
                </a:solidFill>
                <a:latin typeface="IBM Plex Sans" panose="020B0503050203000203" pitchFamily="34" charset="0"/>
              </a:rPr>
              <a:t>/</a:t>
            </a:r>
            <a:r>
              <a:rPr lang="ru-RU" sz="2400" dirty="0">
                <a:solidFill>
                  <a:srgbClr val="A6D2F7"/>
                </a:solidFill>
                <a:latin typeface="IBM Plex Sans" panose="020B0503050203000203" pitchFamily="34" charset="0"/>
              </a:rPr>
              <a:t>7</a:t>
            </a:r>
            <a:endParaRPr lang="ru-RU" sz="2400" dirty="0">
              <a:solidFill>
                <a:srgbClr val="E8F2FC"/>
              </a:solidFill>
              <a:latin typeface="IBM Plex Sans" panose="020B0503050203000203" pitchFamily="34" charset="0"/>
            </a:endParaRPr>
          </a:p>
          <a:p>
            <a:pPr>
              <a:spcAft>
                <a:spcPts val="2400"/>
              </a:spcAft>
            </a:pPr>
            <a:r>
              <a:rPr lang="ru-RU" sz="1400" dirty="0">
                <a:solidFill>
                  <a:srgbClr val="A6D2F7"/>
                </a:solidFill>
                <a:latin typeface="IBM Plex Sans" panose="020B0503050203000203" pitchFamily="34" charset="0"/>
              </a:rPr>
              <a:t>В реестре российского ПО*</a:t>
            </a:r>
            <a:br>
              <a:rPr lang="ru-RU" sz="1400" dirty="0">
                <a:solidFill>
                  <a:srgbClr val="A6D2F7"/>
                </a:solidFill>
                <a:latin typeface="IBM Plex Sans" panose="020B0503050203000203" pitchFamily="34" charset="0"/>
              </a:rPr>
            </a:br>
            <a:b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</a:rPr>
            </a:b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Есть </a:t>
            </a:r>
            <a:r>
              <a:rPr lang="ru-RU" sz="1400" dirty="0">
                <a:solidFill>
                  <a:srgbClr val="A6D2F7"/>
                </a:solidFill>
                <a:latin typeface="IBM Plex Sans" panose="020B0503050203000203" pitchFamily="34" charset="0"/>
              </a:rPr>
              <a:t>сертифицированная версия ФСТЭК </a:t>
            </a: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(май 2023)</a:t>
            </a:r>
            <a:endParaRPr lang="ru-RU" dirty="0">
              <a:solidFill>
                <a:srgbClr val="E8F2FC"/>
              </a:solidFill>
              <a:latin typeface="IBM Plex Sans" panose="020B050305020300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511693" y="6144956"/>
            <a:ext cx="2308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*№ 4984 от 03.12.2018 г.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371DC85-00D7-BAC1-32A8-E8CFB0201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5" y="5879978"/>
            <a:ext cx="980247" cy="62379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F20AF47-C15C-7060-39FD-38D219C2511F}"/>
              </a:ext>
            </a:extLst>
          </p:cNvPr>
          <p:cNvSpPr/>
          <p:nvPr/>
        </p:nvSpPr>
        <p:spPr>
          <a:xfrm>
            <a:off x="9217152" y="1278663"/>
            <a:ext cx="2974848" cy="4300673"/>
          </a:xfrm>
          <a:prstGeom prst="rect">
            <a:avLst/>
          </a:prstGeom>
          <a:solidFill>
            <a:srgbClr val="1C1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9511693" y="1510440"/>
            <a:ext cx="275035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lang="ru-RU" sz="2400" dirty="0">
                <a:solidFill>
                  <a:srgbClr val="A6D2F7"/>
                </a:solidFill>
                <a:latin typeface="IBM Plex Sans" panose="020B05030502030002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2018 г</a:t>
            </a:r>
            <a:br>
              <a:rPr lang="ru-RU" sz="1400" dirty="0">
                <a:solidFill>
                  <a:srgbClr val="E8F2FB"/>
                </a:solidFill>
                <a:latin typeface="IBM Plex Sans" panose="020B05030502030002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1400" dirty="0">
                <a:solidFill>
                  <a:srgbClr val="E8F2FB"/>
                </a:solidFill>
                <a:latin typeface="IBM Plex Sans" panose="020B05030502030002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Старт разработки</a:t>
            </a:r>
          </a:p>
          <a:p>
            <a:r>
              <a:rPr lang="ru-RU" sz="2400" dirty="0">
                <a:solidFill>
                  <a:srgbClr val="A6D2F7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3</a:t>
            </a:r>
            <a:r>
              <a:rPr lang="en-US" sz="2400" dirty="0">
                <a:solidFill>
                  <a:srgbClr val="A6D2F7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500</a:t>
            </a:r>
            <a:endParaRPr lang="ru-RU" sz="2400" dirty="0">
              <a:solidFill>
                <a:srgbClr val="A6D2F7"/>
              </a:solidFill>
              <a:latin typeface="IBM Plex Sans" panose="020B0503050203000203" pitchFamily="34" charset="0"/>
              <a:cs typeface="Calibri" panose="020F0502020204030204" pitchFamily="34" charset="0"/>
            </a:endParaRPr>
          </a:p>
          <a:p>
            <a:pPr>
              <a:spcAft>
                <a:spcPts val="2400"/>
              </a:spcAft>
            </a:pPr>
            <a:r>
              <a:rPr lang="ru-RU" sz="1400" dirty="0">
                <a:solidFill>
                  <a:srgbClr val="E8F2FB"/>
                </a:solidFill>
                <a:latin typeface="IBM Plex Sans" panose="020B050305020300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Лицензированных хостов           в РФ</a:t>
            </a:r>
            <a:endParaRPr lang="ru-RU" sz="2000" dirty="0">
              <a:solidFill>
                <a:srgbClr val="E8F2FB"/>
              </a:solidFill>
              <a:latin typeface="IBM Plex Sans" panose="020B05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A6D2F7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4</a:t>
            </a:r>
            <a:r>
              <a:rPr lang="en-US" sz="2400" dirty="0">
                <a:solidFill>
                  <a:srgbClr val="A6D2F7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5%</a:t>
            </a:r>
          </a:p>
          <a:p>
            <a:pPr>
              <a:spcAft>
                <a:spcPts val="2400"/>
              </a:spcAft>
            </a:pPr>
            <a:r>
              <a:rPr lang="ru-RU" sz="1400" dirty="0">
                <a:solidFill>
                  <a:srgbClr val="E8F2FB"/>
                </a:solidFill>
                <a:latin typeface="IBM Plex Sans" panose="020B05030502030002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Доля рынка реестровой виртуализации</a:t>
            </a:r>
          </a:p>
          <a:p>
            <a:r>
              <a:rPr lang="ru-RU" sz="2400" dirty="0">
                <a:solidFill>
                  <a:srgbClr val="A6D2F7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1</a:t>
            </a:r>
            <a:r>
              <a:rPr lang="en-US" sz="2400" dirty="0">
                <a:solidFill>
                  <a:srgbClr val="A6D2F7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7</a:t>
            </a:r>
            <a:r>
              <a:rPr lang="ru-RU" sz="2400" dirty="0">
                <a:solidFill>
                  <a:srgbClr val="A6D2F7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0+</a:t>
            </a:r>
            <a:endParaRPr lang="en-US" sz="2400" dirty="0">
              <a:solidFill>
                <a:srgbClr val="A6D2F7"/>
              </a:solidFill>
              <a:latin typeface="IBM Plex Sans" panose="020B0503050203000203" pitchFamily="34" charset="0"/>
              <a:cs typeface="Calibri" panose="020F0502020204030204" pitchFamily="34" charset="0"/>
            </a:endParaRPr>
          </a:p>
          <a:p>
            <a:pPr>
              <a:spcAft>
                <a:spcPts val="3200"/>
              </a:spcAft>
            </a:pPr>
            <a:r>
              <a:rPr lang="ru-RU" sz="1400" dirty="0">
                <a:solidFill>
                  <a:srgbClr val="E8F2FB"/>
                </a:solidFill>
                <a:latin typeface="IBM Plex Sans" panose="020B050305020300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Заказчиков</a:t>
            </a:r>
            <a:endParaRPr lang="ru-RU" sz="1400" dirty="0">
              <a:solidFill>
                <a:srgbClr val="E8F2FB"/>
              </a:solidFill>
              <a:latin typeface="IBM Plex Sans" panose="020B05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28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6A6965D-019D-6A06-B042-821BEC4A5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14457" y="3956074"/>
            <a:ext cx="5478857" cy="385077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879CA33-9445-D70E-1C65-8ED3FD3468A5}"/>
              </a:ext>
            </a:extLst>
          </p:cNvPr>
          <p:cNvSpPr/>
          <p:nvPr/>
        </p:nvSpPr>
        <p:spPr>
          <a:xfrm>
            <a:off x="371475" y="1204332"/>
            <a:ext cx="11519208" cy="423350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EA2F75-C665-446A-965D-521CFF449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Ключевые заказчики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2F46090-E6BC-5F64-874C-FFDB36E5707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1679" y="1595357"/>
            <a:ext cx="1380031" cy="66459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0DCC868-96E9-D611-7196-967CD52D584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2471" y="1871715"/>
            <a:ext cx="2439605" cy="36166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989825A-C6CA-9970-C0FF-A02D73DDFEC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6540" y="1823128"/>
            <a:ext cx="2027345" cy="36166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D5C9A52-C7BF-9B17-BA62-51B82F43EDC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1679" y="2937357"/>
            <a:ext cx="1901487" cy="48527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0956CDB-9362-B438-B524-504C5EBB41A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0573" y="4260201"/>
            <a:ext cx="1383312" cy="42395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D73A772-4D7C-2D2D-ACB8-655995DCA49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1679" y="4190494"/>
            <a:ext cx="1705670" cy="59964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BDB5F53-2D29-64C0-9979-F12996CDBFD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937" y="3052102"/>
            <a:ext cx="1774672" cy="36513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BBB004-9A84-80C0-E32D-D1ABB8DE7A0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6925" y="4132934"/>
            <a:ext cx="2190696" cy="65720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32E861-9026-E093-E6BF-F38EA22BE7F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79213" y="3054050"/>
            <a:ext cx="1774672" cy="37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42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CD5E6AC-BA31-9A39-D39B-065F52771249}"/>
              </a:ext>
            </a:extLst>
          </p:cNvPr>
          <p:cNvSpPr/>
          <p:nvPr/>
        </p:nvSpPr>
        <p:spPr>
          <a:xfrm>
            <a:off x="4896321" y="1061122"/>
            <a:ext cx="3075490" cy="5796878"/>
          </a:xfrm>
          <a:prstGeom prst="rect">
            <a:avLst/>
          </a:prstGeom>
          <a:solidFill>
            <a:srgbClr val="1A95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03901D-650F-840A-53FC-1A6268274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6318" y="1051789"/>
            <a:ext cx="3075491" cy="30754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08874-A229-7EB9-9C11-4F8198F3D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Ключевая ценность продукта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37EBE94-5BA1-030A-5AF8-8F9A1041B463}"/>
              </a:ext>
            </a:extLst>
          </p:cNvPr>
          <p:cNvSpPr/>
          <p:nvPr/>
        </p:nvSpPr>
        <p:spPr>
          <a:xfrm>
            <a:off x="0" y="1061122"/>
            <a:ext cx="4736325" cy="2974204"/>
          </a:xfrm>
          <a:prstGeom prst="rect">
            <a:avLst/>
          </a:prstGeom>
          <a:solidFill>
            <a:srgbClr val="627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04C519-1BAF-8EE4-BB94-B03E1E939334}"/>
              </a:ext>
            </a:extLst>
          </p:cNvPr>
          <p:cNvSpPr txBox="1"/>
          <p:nvPr/>
        </p:nvSpPr>
        <p:spPr>
          <a:xfrm>
            <a:off x="287068" y="1209197"/>
            <a:ext cx="3197111" cy="2108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8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Запускается </a:t>
            </a:r>
            <a:r>
              <a:rPr lang="en-US" sz="28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</a:t>
            </a:r>
            <a:r>
              <a:rPr lang="ru-RU" sz="28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 работает </a:t>
            </a:r>
          </a:p>
          <a:p>
            <a:pPr algn="l">
              <a:spcAft>
                <a:spcPts val="600"/>
              </a:spcAft>
            </a:pPr>
            <a:r>
              <a:rPr lang="ru-RU" sz="28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из коробки </a:t>
            </a:r>
          </a:p>
          <a:p>
            <a:pPr algn="l"/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Инсталляция                                                 с высокой степенью</a:t>
            </a:r>
            <a:r>
              <a:rPr lang="en-US" sz="14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</a:t>
            </a: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автоматизации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DC9851F-C362-3EBB-3C9C-AF41DEAEA401}"/>
              </a:ext>
            </a:extLst>
          </p:cNvPr>
          <p:cNvSpPr/>
          <p:nvPr/>
        </p:nvSpPr>
        <p:spPr>
          <a:xfrm>
            <a:off x="0" y="4182082"/>
            <a:ext cx="4736325" cy="2675918"/>
          </a:xfrm>
          <a:prstGeom prst="rect">
            <a:avLst/>
          </a:prstGeom>
          <a:solidFill>
            <a:srgbClr val="3133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4357E9-CA71-72DA-F82D-5783E07BFB93}"/>
              </a:ext>
            </a:extLst>
          </p:cNvPr>
          <p:cNvSpPr txBox="1"/>
          <p:nvPr/>
        </p:nvSpPr>
        <p:spPr>
          <a:xfrm>
            <a:off x="593768" y="4443134"/>
            <a:ext cx="3956089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Высокий уровень ИБ </a:t>
            </a:r>
          </a:p>
          <a:p>
            <a:r>
              <a:rPr lang="ru-RU" sz="1400" dirty="0" err="1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Пентесты</a:t>
            </a: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для каждого релиза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0E4B0FC-5E78-005D-F1A6-7D3CFF68D3D5}"/>
              </a:ext>
            </a:extLst>
          </p:cNvPr>
          <p:cNvSpPr/>
          <p:nvPr/>
        </p:nvSpPr>
        <p:spPr>
          <a:xfrm>
            <a:off x="8131806" y="1061122"/>
            <a:ext cx="4060193" cy="2974204"/>
          </a:xfrm>
          <a:prstGeom prst="rect">
            <a:avLst/>
          </a:prstGeom>
          <a:solidFill>
            <a:srgbClr val="3133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B51384-09C4-C87D-659B-77DA20B7359D}"/>
              </a:ext>
            </a:extLst>
          </p:cNvPr>
          <p:cNvSpPr txBox="1"/>
          <p:nvPr/>
        </p:nvSpPr>
        <p:spPr>
          <a:xfrm>
            <a:off x="8354103" y="1205335"/>
            <a:ext cx="333121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8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Интегрированная экосистема </a:t>
            </a:r>
            <a:r>
              <a:rPr lang="en" sz="28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ORION </a:t>
            </a:r>
            <a:endParaRPr lang="ru-RU" sz="2800" dirty="0">
              <a:solidFill>
                <a:srgbClr val="E8F2FC"/>
              </a:solidFill>
              <a:latin typeface="IBM Plex Sans" panose="020B05030502030002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/>
            <a:r>
              <a:rPr lang="en" sz="14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контейнеры, СУБД,  </a:t>
            </a:r>
          </a:p>
          <a:p>
            <a:pPr algn="l"/>
            <a:r>
              <a:rPr lang="en" sz="14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terminal </a:t>
            </a: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 пр.) закрывает все инфраструктурные задачи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0044323-03DD-D64B-BD7D-31461D8B867B}"/>
              </a:ext>
            </a:extLst>
          </p:cNvPr>
          <p:cNvSpPr/>
          <p:nvPr/>
        </p:nvSpPr>
        <p:spPr>
          <a:xfrm>
            <a:off x="8131808" y="4182082"/>
            <a:ext cx="4060192" cy="2675918"/>
          </a:xfrm>
          <a:prstGeom prst="rect">
            <a:avLst/>
          </a:prstGeom>
          <a:solidFill>
            <a:srgbClr val="156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6B0057-AB47-1E3B-A2EC-96EF19B9E05F}"/>
              </a:ext>
            </a:extLst>
          </p:cNvPr>
          <p:cNvSpPr txBox="1"/>
          <p:nvPr/>
        </p:nvSpPr>
        <p:spPr>
          <a:xfrm>
            <a:off x="5022886" y="4442623"/>
            <a:ext cx="2948925" cy="1677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ru-RU" sz="28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Техническая поддержка вендора 24/7 </a:t>
            </a:r>
          </a:p>
          <a:p>
            <a:pPr algn="l"/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 временем реакции</a:t>
            </a:r>
            <a:r>
              <a:rPr lang="en-US" sz="14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 минут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F126C9-BFB1-FF22-281E-4B52C94AA73B}"/>
              </a:ext>
            </a:extLst>
          </p:cNvPr>
          <p:cNvSpPr txBox="1"/>
          <p:nvPr/>
        </p:nvSpPr>
        <p:spPr>
          <a:xfrm>
            <a:off x="8354103" y="4442623"/>
            <a:ext cx="3119738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Стабильность  </a:t>
            </a:r>
          </a:p>
          <a:p>
            <a:pPr>
              <a:spcAft>
                <a:spcPts val="600"/>
              </a:spcAft>
            </a:pP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Ключевые доработки в </a:t>
            </a:r>
            <a:r>
              <a:rPr lang="en" sz="1400" dirty="0" err="1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oVirt</a:t>
            </a:r>
            <a:r>
              <a:rPr lang="en" sz="14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встроенные </a:t>
            </a:r>
            <a:r>
              <a:rPr lang="en" sz="14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HA/DR</a:t>
            </a: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-механизмы)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CE53DC9-D093-3395-693F-618317A22A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16367" y="5652665"/>
            <a:ext cx="1101857" cy="8908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62D333-574B-E840-DE6B-8E67D63D89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475" y="5879978"/>
            <a:ext cx="980247" cy="6237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86D19E-F394-B6DE-9487-DCF70BA935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5714" y="1051789"/>
            <a:ext cx="1483396" cy="299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49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07A9C-4055-8622-065E-96F09F0AD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314472"/>
            <a:ext cx="2747446" cy="1551194"/>
          </a:xfrm>
        </p:spPr>
        <p:txBody>
          <a:bodyPr/>
          <a:lstStyle/>
          <a:p>
            <a:r>
              <a:rPr lang="en-US" dirty="0"/>
              <a:t>Roadmap </a:t>
            </a:r>
            <a:br>
              <a:rPr lang="en-US" dirty="0"/>
            </a:br>
            <a:r>
              <a:rPr lang="ru-RU" dirty="0"/>
              <a:t>развития </a:t>
            </a:r>
            <a:br>
              <a:rPr lang="en-US" dirty="0"/>
            </a:br>
            <a:r>
              <a:rPr lang="ru-RU" dirty="0"/>
              <a:t>в терминах </a:t>
            </a:r>
            <a:br>
              <a:rPr lang="en-US" dirty="0"/>
            </a:br>
            <a:r>
              <a:rPr lang="en" dirty="0"/>
              <a:t>VMware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BAF7015-AC38-D493-120E-BC7D654E605C}"/>
              </a:ext>
            </a:extLst>
          </p:cNvPr>
          <p:cNvSpPr/>
          <p:nvPr/>
        </p:nvSpPr>
        <p:spPr>
          <a:xfrm>
            <a:off x="2977373" y="423746"/>
            <a:ext cx="8659550" cy="6021659"/>
          </a:xfrm>
          <a:prstGeom prst="rect">
            <a:avLst/>
          </a:prstGeom>
          <a:solidFill>
            <a:srgbClr val="1D1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80D2D391-33ED-6666-CBA1-F87F7C0129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22396"/>
              </p:ext>
            </p:extLst>
          </p:nvPr>
        </p:nvGraphicFramePr>
        <p:xfrm>
          <a:off x="3367665" y="800894"/>
          <a:ext cx="7987058" cy="54018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6852">
                  <a:extLst>
                    <a:ext uri="{9D8B030D-6E8A-4147-A177-3AD203B41FA5}">
                      <a16:colId xmlns:a16="http://schemas.microsoft.com/office/drawing/2014/main" val="2497269745"/>
                    </a:ext>
                  </a:extLst>
                </a:gridCol>
                <a:gridCol w="2739811">
                  <a:extLst>
                    <a:ext uri="{9D8B030D-6E8A-4147-A177-3AD203B41FA5}">
                      <a16:colId xmlns:a16="http://schemas.microsoft.com/office/drawing/2014/main" val="960579653"/>
                    </a:ext>
                  </a:extLst>
                </a:gridCol>
                <a:gridCol w="2864123">
                  <a:extLst>
                    <a:ext uri="{9D8B030D-6E8A-4147-A177-3AD203B41FA5}">
                      <a16:colId xmlns:a16="http://schemas.microsoft.com/office/drawing/2014/main" val="3836816166"/>
                    </a:ext>
                  </a:extLst>
                </a:gridCol>
                <a:gridCol w="1074713">
                  <a:extLst>
                    <a:ext uri="{9D8B030D-6E8A-4147-A177-3AD203B41FA5}">
                      <a16:colId xmlns:a16="http://schemas.microsoft.com/office/drawing/2014/main" val="852955306"/>
                    </a:ext>
                  </a:extLst>
                </a:gridCol>
                <a:gridCol w="811559">
                  <a:extLst>
                    <a:ext uri="{9D8B030D-6E8A-4147-A177-3AD203B41FA5}">
                      <a16:colId xmlns:a16="http://schemas.microsoft.com/office/drawing/2014/main" val="4080686586"/>
                    </a:ext>
                  </a:extLst>
                </a:gridCol>
              </a:tblGrid>
              <a:tr h="408049"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mpd="sng">
                      <a:noFill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 b="1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НАЗВАНИЕ ТЕХНОЛОГИИ VMWARE</a:t>
                      </a:r>
                      <a:endParaRPr lang="ru-RU" sz="1100" b="1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ОПИСАНИЕ</a:t>
                      </a: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ЕСТЬ В ZVIRT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ROADMAP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5525674"/>
                  </a:ext>
                </a:extLst>
              </a:tr>
              <a:tr h="408049"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1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mpd="sng">
                      <a:noFill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 b="1" dirty="0" err="1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vCenter</a:t>
                      </a:r>
                      <a:r>
                        <a:rPr lang="ru-RU" sz="1100" b="1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 Server</a:t>
                      </a:r>
                      <a:endParaRPr lang="ru-RU" sz="1100" b="1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5368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Сервер управления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Да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endParaRPr lang="ru-RU" sz="110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030744"/>
                  </a:ext>
                </a:extLst>
              </a:tr>
              <a:tr h="408049"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2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mpd="sng">
                      <a:noFill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 b="1" dirty="0" err="1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vSphere</a:t>
                      </a:r>
                      <a:r>
                        <a:rPr lang="ru-RU" sz="1100" b="1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 HA</a:t>
                      </a:r>
                      <a:endParaRPr lang="ru-RU" sz="1100" b="1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5368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Режим высокой доступности ВМ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Да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1774403"/>
                  </a:ext>
                </a:extLst>
              </a:tr>
              <a:tr h="611014"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3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mpd="sng">
                      <a:noFill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en-US" sz="1100" b="1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vSphere </a:t>
                      </a:r>
                      <a:r>
                        <a:rPr lang="en-US" sz="1100" b="1" dirty="0" err="1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vMotion</a:t>
                      </a:r>
                      <a:r>
                        <a:rPr lang="en-US" sz="1100" b="1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, Storage </a:t>
                      </a:r>
                      <a:r>
                        <a:rPr lang="en-US" sz="1100" b="1" dirty="0" err="1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vMotion</a:t>
                      </a:r>
                      <a:endParaRPr lang="ru-RU" sz="1100" b="1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5368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Горячая миграция ВМ между хостами, хранилищами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Да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21796"/>
                  </a:ext>
                </a:extLst>
              </a:tr>
              <a:tr h="474552"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4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mpd="sng">
                      <a:noFill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en-US" sz="1100" b="1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vSphere DRS</a:t>
                      </a:r>
                      <a:endParaRPr lang="ru-RU" sz="1100" b="1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5368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Балансирование нагрузки в кластере виртуализации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Да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9665414"/>
                  </a:ext>
                </a:extLst>
              </a:tr>
              <a:tr h="408049"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5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mpd="sng">
                      <a:noFill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 b="1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vSphere Distributed Switch</a:t>
                      </a:r>
                      <a:endParaRPr lang="ru-RU" sz="1100" b="1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5368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Централизованная настройка сети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Да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1925393"/>
                  </a:ext>
                </a:extLst>
              </a:tr>
              <a:tr h="408049"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6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mpd="sng">
                      <a:noFill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 b="1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Metro Cluster</a:t>
                      </a:r>
                      <a:endParaRPr lang="ru-RU" sz="1100" b="1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5368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Территориально-распределенный кластер</a:t>
                      </a:r>
                      <a:endParaRPr lang="ru-RU" sz="110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Да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286672"/>
                  </a:ext>
                </a:extLst>
              </a:tr>
              <a:tr h="408049"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4777" marR="4777" marT="955" marB="955" anchor="ctr">
                    <a:lnL w="12700" cmpd="sng">
                      <a:noFill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 b="1" dirty="0" err="1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vCenter</a:t>
                      </a:r>
                      <a:r>
                        <a:rPr lang="ru-RU" sz="1100" b="1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Backup</a:t>
                      </a:r>
                      <a:r>
                        <a:rPr lang="ru-RU" sz="1100" b="1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and</a:t>
                      </a:r>
                      <a:r>
                        <a:rPr lang="ru-RU" sz="1100" b="1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Restore</a:t>
                      </a:r>
                      <a:endParaRPr lang="ru-RU" sz="1100" b="1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5368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Встроенные средства </a:t>
                      </a:r>
                      <a:r>
                        <a:rPr lang="ru-RU" sz="1100" dirty="0" err="1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backup</a:t>
                      </a: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/</a:t>
                      </a:r>
                      <a:r>
                        <a:rPr lang="ru-RU" sz="1100" dirty="0" err="1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restore</a:t>
                      </a: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 сервера управления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b="1" dirty="0">
                          <a:solidFill>
                            <a:srgbClr val="6E7290"/>
                          </a:solidFill>
                          <a:effectLst/>
                          <a:latin typeface="IBM Plex Sans" panose="020B0503050203000203" pitchFamily="34" charset="0"/>
                        </a:rPr>
                        <a:t>Нет</a:t>
                      </a:r>
                      <a:endParaRPr lang="ru-RU" sz="1100" b="1" dirty="0">
                        <a:solidFill>
                          <a:srgbClr val="6E7290"/>
                        </a:solidFill>
                        <a:effectLst/>
                        <a:latin typeface="IBM Plex Sans" panose="020B0503050203000203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spcBef>
                          <a:spcPts val="0"/>
                        </a:spcBef>
                      </a:pPr>
                      <a:r>
                        <a:rPr lang="ru-RU" sz="1100" kern="12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  <a:ea typeface="+mn-ea"/>
                          <a:cs typeface="+mn-cs"/>
                        </a:rPr>
                        <a:t>Q2 2023</a:t>
                      </a: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5DD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596852"/>
                  </a:ext>
                </a:extLst>
              </a:tr>
              <a:tr h="237894"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4777" marR="4777" marT="955" marB="955" anchor="ctr">
                    <a:lnL w="12700" cmpd="sng">
                      <a:noFill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 b="1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NSX</a:t>
                      </a:r>
                      <a:endParaRPr lang="ru-RU" sz="1100" b="1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5368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Виртуализация сети на L2–L4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b="1" dirty="0">
                          <a:solidFill>
                            <a:srgbClr val="6E7290"/>
                          </a:solidFill>
                          <a:effectLst/>
                          <a:latin typeface="IBM Plex Sans" panose="020B0503050203000203" pitchFamily="34" charset="0"/>
                        </a:rPr>
                        <a:t>Нет</a:t>
                      </a:r>
                      <a:endParaRPr lang="ru-RU" sz="1100" b="1" dirty="0">
                        <a:solidFill>
                          <a:srgbClr val="6E7290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spcBef>
                          <a:spcPts val="0"/>
                        </a:spcBef>
                      </a:pPr>
                      <a:r>
                        <a:rPr lang="ru-RU" sz="1100" kern="12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  <a:ea typeface="+mn-ea"/>
                          <a:cs typeface="+mn-cs"/>
                        </a:rPr>
                        <a:t>Q3 2023</a:t>
                      </a: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F2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5DD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0601543"/>
                  </a:ext>
                </a:extLst>
              </a:tr>
              <a:tr h="408049"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777" marR="4777" marT="955" marB="955" anchor="ctr">
                    <a:lnL w="12700" cmpd="sng">
                      <a:noFill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en-US" sz="1100" b="1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SRM, vSphere Replication</a:t>
                      </a:r>
                      <a:endParaRPr lang="ru-RU" sz="1100" b="1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5368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Аварийное переключение ВМ на РЦОД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b="1" dirty="0">
                          <a:solidFill>
                            <a:srgbClr val="6E7290"/>
                          </a:solidFill>
                          <a:effectLst/>
                          <a:latin typeface="IBM Plex Sans" panose="020B0503050203000203" pitchFamily="34" charset="0"/>
                        </a:rPr>
                        <a:t>Нет</a:t>
                      </a:r>
                      <a:endParaRPr lang="ru-RU" sz="1100" b="1" dirty="0">
                        <a:solidFill>
                          <a:srgbClr val="6E7290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spcBef>
                          <a:spcPts val="0"/>
                        </a:spcBef>
                      </a:pPr>
                      <a:r>
                        <a:rPr lang="ru-RU" sz="1100" kern="12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  <a:ea typeface="+mn-ea"/>
                          <a:cs typeface="+mn-cs"/>
                        </a:rPr>
                        <a:t>Q3 2023</a:t>
                      </a: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8F2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F2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5DD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800376"/>
                  </a:ext>
                </a:extLst>
              </a:tr>
              <a:tr h="611014"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777" marR="4777" marT="955" marB="955" anchor="ctr">
                    <a:lnL w="12700" cmpd="sng">
                      <a:noFill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 b="1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VMware Update Manager</a:t>
                      </a:r>
                      <a:endParaRPr lang="ru-RU" sz="1100" b="1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5368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Автоматизация процесса обновления инфраструктуры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b="1" dirty="0">
                          <a:solidFill>
                            <a:srgbClr val="6E7290"/>
                          </a:solidFill>
                          <a:effectLst/>
                          <a:latin typeface="IBM Plex Sans" panose="020B0503050203000203" pitchFamily="34" charset="0"/>
                        </a:rPr>
                        <a:t>Нет</a:t>
                      </a:r>
                      <a:endParaRPr lang="ru-RU" sz="1100" b="1" dirty="0">
                        <a:solidFill>
                          <a:srgbClr val="6E7290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spcBef>
                          <a:spcPts val="0"/>
                        </a:spcBef>
                      </a:pPr>
                      <a:r>
                        <a:rPr lang="ru-RU" sz="1100" kern="12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  <a:ea typeface="+mn-ea"/>
                          <a:cs typeface="+mn-cs"/>
                        </a:rPr>
                        <a:t>Q4 2023</a:t>
                      </a: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8F2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F2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72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7609"/>
                  </a:ext>
                </a:extLst>
              </a:tr>
              <a:tr h="611014"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777" marR="4777" marT="955" marB="955" anchor="ctr">
                    <a:lnL w="12700" cmpd="sng">
                      <a:noFill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 b="1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vSphere Storage DRS</a:t>
                      </a:r>
                      <a:endParaRPr lang="ru-RU" sz="1100" b="1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5368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>
                        <a:spcBef>
                          <a:spcPts val="0"/>
                        </a:spcBef>
                      </a:pPr>
                      <a:r>
                        <a:rPr lang="ru-RU" sz="11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</a:rPr>
                        <a:t>Балансировка нагрузки доменов хранения</a:t>
                      </a:r>
                      <a:endParaRPr lang="ru-RU" sz="1100" dirty="0">
                        <a:solidFill>
                          <a:srgbClr val="E8F2FB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>
                        <a:spcBef>
                          <a:spcPts val="0"/>
                        </a:spcBef>
                      </a:pPr>
                      <a:r>
                        <a:rPr lang="ru-RU" sz="1100" b="1" dirty="0">
                          <a:solidFill>
                            <a:srgbClr val="6E7290"/>
                          </a:solidFill>
                          <a:effectLst/>
                          <a:latin typeface="IBM Plex Sans" panose="020B0503050203000203" pitchFamily="34" charset="0"/>
                        </a:rPr>
                        <a:t>Нет</a:t>
                      </a:r>
                      <a:endParaRPr lang="ru-RU" sz="1100" b="1" dirty="0">
                        <a:solidFill>
                          <a:srgbClr val="6E7290"/>
                        </a:solidFill>
                        <a:effectLst/>
                        <a:latin typeface="IBM Plex Sans" panose="020B050305020300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spcBef>
                          <a:spcPts val="0"/>
                        </a:spcBef>
                      </a:pPr>
                      <a:r>
                        <a:rPr lang="ru-RU" sz="1100" kern="1200" dirty="0">
                          <a:solidFill>
                            <a:srgbClr val="E8F2FB"/>
                          </a:solidFill>
                          <a:effectLst/>
                          <a:latin typeface="IBM Plex Sans" panose="020B0503050203000203" pitchFamily="34" charset="0"/>
                          <a:ea typeface="+mn-ea"/>
                          <a:cs typeface="+mn-cs"/>
                        </a:rPr>
                        <a:t>Q4 2023</a:t>
                      </a:r>
                    </a:p>
                  </a:txBody>
                  <a:tcPr marL="4777" marR="4777" marT="955" marB="955" anchor="ctr">
                    <a:lnL w="12700" cap="flat" cmpd="sng" algn="ctr">
                      <a:solidFill>
                        <a:srgbClr val="6F72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8F2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72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493448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CF2682-8AB5-238B-5D06-FFE10514C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326888" y="3041674"/>
            <a:ext cx="3763929" cy="264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514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A6454BA-AD19-C4B6-3DCB-04B9A429DE67}"/>
              </a:ext>
            </a:extLst>
          </p:cNvPr>
          <p:cNvSpPr/>
          <p:nvPr/>
        </p:nvSpPr>
        <p:spPr>
          <a:xfrm>
            <a:off x="0" y="1191781"/>
            <a:ext cx="3966640" cy="4273014"/>
          </a:xfrm>
          <a:prstGeom prst="rect">
            <a:avLst/>
          </a:prstGeom>
          <a:solidFill>
            <a:srgbClr val="1C1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D53D18-493D-8EF0-264B-FE3829EF6F26}"/>
              </a:ext>
            </a:extLst>
          </p:cNvPr>
          <p:cNvSpPr txBox="1"/>
          <p:nvPr/>
        </p:nvSpPr>
        <p:spPr>
          <a:xfrm>
            <a:off x="371475" y="1393205"/>
            <a:ext cx="352352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" sz="2800" dirty="0" err="1">
                <a:solidFill>
                  <a:srgbClr val="6DE941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zVirt</a:t>
            </a:r>
            <a:r>
              <a:rPr lang="en" sz="2800" dirty="0">
                <a:solidFill>
                  <a:srgbClr val="6DE941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 </a:t>
            </a:r>
            <a:r>
              <a:rPr lang="ru-RU" sz="2800" dirty="0">
                <a:solidFill>
                  <a:srgbClr val="6DE941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опирается        на </a:t>
            </a:r>
            <a:r>
              <a:rPr lang="en" sz="2800" dirty="0" err="1">
                <a:solidFill>
                  <a:srgbClr val="6DE941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oVirt</a:t>
            </a:r>
            <a:r>
              <a:rPr lang="en" sz="2800" dirty="0">
                <a:solidFill>
                  <a:srgbClr val="6DE941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 (KVM)</a:t>
            </a:r>
            <a:endParaRPr lang="ru-RU" sz="2800" dirty="0">
              <a:solidFill>
                <a:srgbClr val="6DE941"/>
              </a:solidFill>
              <a:latin typeface="IBM Plex Sans" panose="020B0503050203000203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400" dirty="0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самая популярная в мире </a:t>
            </a:r>
            <a:r>
              <a:rPr lang="en-US" sz="1400" dirty="0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O</a:t>
            </a:r>
            <a:r>
              <a:rPr lang="en" sz="1400" dirty="0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pen</a:t>
            </a:r>
            <a:r>
              <a:rPr lang="ru-RU" sz="1400" dirty="0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 </a:t>
            </a:r>
            <a:r>
              <a:rPr lang="en" sz="1400" dirty="0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Source </a:t>
            </a:r>
            <a:r>
              <a:rPr lang="ru-RU" sz="1400" dirty="0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платформа, быстро развивается  сообществом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4A40A09-72DE-4B8C-F679-A96FAE65201D}"/>
              </a:ext>
            </a:extLst>
          </p:cNvPr>
          <p:cNvSpPr/>
          <p:nvPr/>
        </p:nvSpPr>
        <p:spPr>
          <a:xfrm>
            <a:off x="4112680" y="1187738"/>
            <a:ext cx="3966640" cy="5670262"/>
          </a:xfrm>
          <a:prstGeom prst="rect">
            <a:avLst/>
          </a:prstGeom>
          <a:solidFill>
            <a:srgbClr val="1C1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B7023F-720C-3C5B-23CE-0C8A1DDDA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под капотом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F5EBB3-539A-554C-A9AA-1018A3B9A942}"/>
              </a:ext>
            </a:extLst>
          </p:cNvPr>
          <p:cNvSpPr txBox="1"/>
          <p:nvPr/>
        </p:nvSpPr>
        <p:spPr>
          <a:xfrm>
            <a:off x="4338115" y="1393205"/>
            <a:ext cx="3653161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ru-RU" sz="2800" dirty="0">
                <a:solidFill>
                  <a:srgbClr val="6DE941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Ключевые доработки</a:t>
            </a:r>
          </a:p>
          <a:p>
            <a:pPr marL="285750" indent="-285750" algn="l">
              <a:spcAft>
                <a:spcPts val="1200"/>
              </a:spcAft>
              <a:buClr>
                <a:srgbClr val="55DD81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Встроенный в графический интерфейс </a:t>
            </a:r>
            <a:r>
              <a:rPr lang="en" sz="1400" dirty="0">
                <a:solidFill>
                  <a:srgbClr val="E8F2FC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backup</a:t>
            </a:r>
            <a:endParaRPr lang="ru-RU" sz="1400" dirty="0">
              <a:solidFill>
                <a:srgbClr val="E8F2FC"/>
              </a:solidFill>
              <a:latin typeface="IBM Plex Sans" panose="020B0503050203000203" pitchFamily="34" charset="0"/>
              <a:cs typeface="Calibri" panose="020F0502020204030204" pitchFamily="34" charset="0"/>
            </a:endParaRPr>
          </a:p>
          <a:p>
            <a:pPr marL="285750" indent="-285750" algn="l">
              <a:spcAft>
                <a:spcPts val="1200"/>
              </a:spcAft>
              <a:buClr>
                <a:srgbClr val="55DD81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Интеграция с </a:t>
            </a:r>
            <a:r>
              <a:rPr lang="en" sz="1400" dirty="0">
                <a:solidFill>
                  <a:srgbClr val="E8F2FC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Zabbix</a:t>
            </a:r>
            <a:endParaRPr lang="ru-RU" sz="1400" dirty="0">
              <a:solidFill>
                <a:srgbClr val="E8F2FC"/>
              </a:solidFill>
              <a:latin typeface="IBM Plex Sans" panose="020B0503050203000203" pitchFamily="34" charset="0"/>
              <a:cs typeface="Calibri" panose="020F0502020204030204" pitchFamily="34" charset="0"/>
            </a:endParaRPr>
          </a:p>
          <a:p>
            <a:pPr marL="285750" indent="-285750" algn="l">
              <a:spcAft>
                <a:spcPts val="1200"/>
              </a:spcAft>
              <a:buClr>
                <a:srgbClr val="55DD81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Работа с видеокартами в режиме </a:t>
            </a:r>
            <a:r>
              <a:rPr lang="en" sz="1400" dirty="0" err="1">
                <a:solidFill>
                  <a:srgbClr val="E8F2FC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vGPU</a:t>
            </a:r>
            <a:r>
              <a:rPr lang="en" sz="1400" dirty="0">
                <a:solidFill>
                  <a:srgbClr val="E8F2FC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 (GRID)</a:t>
            </a:r>
            <a:endParaRPr lang="ru-RU" sz="1400" dirty="0">
              <a:solidFill>
                <a:srgbClr val="E8F2FC"/>
              </a:solidFill>
              <a:latin typeface="IBM Plex Sans" panose="020B0503050203000203" pitchFamily="34" charset="0"/>
              <a:cs typeface="Calibri" panose="020F0502020204030204" pitchFamily="34" charset="0"/>
            </a:endParaRPr>
          </a:p>
          <a:p>
            <a:pPr marL="285750" indent="-285750" algn="l">
              <a:spcAft>
                <a:spcPts val="1200"/>
              </a:spcAft>
              <a:buClr>
                <a:srgbClr val="55DD81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Сбор логов (</a:t>
            </a:r>
            <a:r>
              <a:rPr lang="en" sz="1400" dirty="0">
                <a:solidFill>
                  <a:srgbClr val="E8F2FC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syslog) + </a:t>
            </a: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интеграция             с </a:t>
            </a:r>
            <a:r>
              <a:rPr lang="en" sz="1400" dirty="0">
                <a:solidFill>
                  <a:srgbClr val="E8F2FC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SIEM-</a:t>
            </a: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системами</a:t>
            </a:r>
          </a:p>
          <a:p>
            <a:pPr marL="285750" indent="-285750">
              <a:spcAft>
                <a:spcPts val="1200"/>
              </a:spcAft>
              <a:buClr>
                <a:srgbClr val="55DD81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Поддержка старого оборудования     (с 2010 года)</a:t>
            </a:r>
          </a:p>
          <a:p>
            <a:pPr marL="285750" indent="-285750">
              <a:spcAft>
                <a:spcPts val="1200"/>
              </a:spcAft>
              <a:buClr>
                <a:srgbClr val="55DD8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E8F2FC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Live </a:t>
            </a: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миграция ВМ между кластерами </a:t>
            </a:r>
          </a:p>
          <a:p>
            <a:pPr marL="285750" indent="-285750">
              <a:spcAft>
                <a:spcPts val="1200"/>
              </a:spcAft>
              <a:buClr>
                <a:srgbClr val="55DD81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Мониторинг нагрузки хранилища (</a:t>
            </a:r>
            <a:r>
              <a:rPr lang="en-US" sz="1400" dirty="0">
                <a:solidFill>
                  <a:srgbClr val="E8F2FC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IOPS, capacity)</a:t>
            </a:r>
          </a:p>
          <a:p>
            <a:pPr marL="285750" indent="-285750">
              <a:spcAft>
                <a:spcPts val="1200"/>
              </a:spcAft>
              <a:buClr>
                <a:srgbClr val="55DD81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Поддержка 2 ОС в качестве гипервизора – </a:t>
            </a:r>
            <a:r>
              <a:rPr lang="ru-RU" sz="1400" dirty="0" err="1">
                <a:solidFill>
                  <a:srgbClr val="E8F2FC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РедОС</a:t>
            </a: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 и </a:t>
            </a:r>
            <a:r>
              <a:rPr lang="en-US" sz="1400" dirty="0">
                <a:solidFill>
                  <a:srgbClr val="E8F2FC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CentOS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AEB0A9C-E3BC-D6C0-A908-530ED2ACC4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3" r="46953"/>
          <a:stretch/>
        </p:blipFill>
        <p:spPr bwMode="auto">
          <a:xfrm>
            <a:off x="8255987" y="0"/>
            <a:ext cx="39360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853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025EFFD-7B0E-36BE-F244-46E0CE732813}"/>
              </a:ext>
            </a:extLst>
          </p:cNvPr>
          <p:cNvSpPr/>
          <p:nvPr/>
        </p:nvSpPr>
        <p:spPr>
          <a:xfrm>
            <a:off x="5186363" y="0"/>
            <a:ext cx="7005637" cy="52727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26F7A9-91B8-9854-F8A2-6EE50DD117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" t="76885" r="14"/>
          <a:stretch/>
        </p:blipFill>
        <p:spPr>
          <a:xfrm>
            <a:off x="-1" y="5272746"/>
            <a:ext cx="12192001" cy="158525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77142E-6CA2-4898-8260-22543A219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14472"/>
            <a:ext cx="3641725" cy="775597"/>
          </a:xfrm>
        </p:spPr>
        <p:txBody>
          <a:bodyPr/>
          <a:lstStyle/>
          <a:p>
            <a:r>
              <a:rPr lang="ru-RU" dirty="0"/>
              <a:t>Информационная </a:t>
            </a:r>
            <a:br>
              <a:rPr lang="en-US" dirty="0"/>
            </a:br>
            <a:r>
              <a:rPr lang="ru-RU" dirty="0"/>
              <a:t>безопасность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3DB99D-0DCE-CE22-69B1-348DE3F02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5" y="5879978"/>
            <a:ext cx="980247" cy="6237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4CE66D-9F7C-41BE-9967-391D525FA756}"/>
              </a:ext>
            </a:extLst>
          </p:cNvPr>
          <p:cNvSpPr txBox="1"/>
          <p:nvPr/>
        </p:nvSpPr>
        <p:spPr>
          <a:xfrm>
            <a:off x="428627" y="1612092"/>
            <a:ext cx="3540783" cy="523220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6D2F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2 версии продукта: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A61381-6FA1-E2FA-1C50-03E6FFAC9184}"/>
              </a:ext>
            </a:extLst>
          </p:cNvPr>
          <p:cNvSpPr txBox="1"/>
          <p:nvPr/>
        </p:nvSpPr>
        <p:spPr>
          <a:xfrm>
            <a:off x="5910262" y="659400"/>
            <a:ext cx="552288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6D2F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Сертифицированная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6D2F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A6D2F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верси</a:t>
            </a:r>
            <a:r>
              <a:rPr lang="ru-RU" sz="2800" dirty="0">
                <a:solidFill>
                  <a:srgbClr val="A6D2F7"/>
                </a:solidFill>
                <a:latin typeface="IBM Plex Sans" panose="020B0503050203000203" pitchFamily="34" charset="0"/>
              </a:rPr>
              <a:t>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6D2F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A6D2F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zVirt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6D2F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 Max подходит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6D2F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6D2F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для аттестованных контуров: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E8F1FB"/>
              </a:solidFill>
              <a:effectLst/>
              <a:uLnTx/>
              <a:uFillTx/>
              <a:latin typeface="IBM Plex Sans" panose="020B0503050203000203" pitchFamily="34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D17ED5-0F23-8D64-2EA6-15562BFC23EB}"/>
              </a:ext>
            </a:extLst>
          </p:cNvPr>
          <p:cNvSpPr txBox="1"/>
          <p:nvPr/>
        </p:nvSpPr>
        <p:spPr>
          <a:xfrm>
            <a:off x="428627" y="4241192"/>
            <a:ext cx="3540783" cy="307777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E8F1FB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Каждый релиз проходит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8F1FB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pentest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E8F1FB"/>
              </a:solidFill>
              <a:effectLst/>
              <a:uLnTx/>
              <a:uFillTx/>
              <a:latin typeface="IBM Plex Sans" panose="020B0503050203000203" pitchFamily="34" charset="0"/>
              <a:ea typeface="+mn-ea"/>
              <a:cs typeface="+mn-cs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80D6183A-61CB-8B91-6823-D798B8869D79}"/>
              </a:ext>
            </a:extLst>
          </p:cNvPr>
          <p:cNvSpPr/>
          <p:nvPr/>
        </p:nvSpPr>
        <p:spPr>
          <a:xfrm>
            <a:off x="428627" y="2296199"/>
            <a:ext cx="3971925" cy="64658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zVirt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F4C25C2B-DA96-1418-3B04-B2ABB4361C52}"/>
              </a:ext>
            </a:extLst>
          </p:cNvPr>
          <p:cNvSpPr/>
          <p:nvPr/>
        </p:nvSpPr>
        <p:spPr>
          <a:xfrm>
            <a:off x="428627" y="3132754"/>
            <a:ext cx="3971925" cy="861076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/>
          <a:lstStyle/>
          <a:p>
            <a:pPr algn="ctr"/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zVirt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 Max</a:t>
            </a:r>
          </a:p>
          <a:p>
            <a:pPr algn="ctr"/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9E1AEE-758A-FA97-25FC-450422AD9CAE}"/>
              </a:ext>
            </a:extLst>
          </p:cNvPr>
          <p:cNvSpPr txBox="1"/>
          <p:nvPr/>
        </p:nvSpPr>
        <p:spPr>
          <a:xfrm>
            <a:off x="728669" y="3629640"/>
            <a:ext cx="32359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E8F1FB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сертифицированная ФСТЭК версия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FCDFC9-8248-F372-27D1-ACEDF741E873}"/>
              </a:ext>
            </a:extLst>
          </p:cNvPr>
          <p:cNvSpPr txBox="1"/>
          <p:nvPr/>
        </p:nvSpPr>
        <p:spPr>
          <a:xfrm>
            <a:off x="6381752" y="2332291"/>
            <a:ext cx="51514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E8F1FB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Возможность обработки специальных и биометрических данных 100 000+ субъектов. Уровень защищенности           1 по 152-ФЗ (персональные данные)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E2F219-351C-D51C-ADFF-24329FEF9969}"/>
              </a:ext>
            </a:extLst>
          </p:cNvPr>
          <p:cNvSpPr txBox="1"/>
          <p:nvPr/>
        </p:nvSpPr>
        <p:spPr>
          <a:xfrm>
            <a:off x="6381752" y="3211864"/>
            <a:ext cx="51514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E8F1FB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Государственные информационные системы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8F1FB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E8F1FB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без гос. тайны (ГИС К1, уровень доверия 4)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D91729-FADD-7513-5F54-AB9B9EAFFA7B}"/>
              </a:ext>
            </a:extLst>
          </p:cNvPr>
          <p:cNvSpPr txBox="1"/>
          <p:nvPr/>
        </p:nvSpPr>
        <p:spPr>
          <a:xfrm>
            <a:off x="6381752" y="3997919"/>
            <a:ext cx="51514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E8F1FB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Критическая информационная инфраструктура                    (КИИ 1-ой категории значимости)</a:t>
            </a:r>
          </a:p>
        </p:txBody>
      </p:sp>
      <p:pic>
        <p:nvPicPr>
          <p:cNvPr id="24" name="Graphic 201">
            <a:extLst>
              <a:ext uri="{FF2B5EF4-FFF2-40B4-BE49-F238E27FC236}">
                <a16:creationId xmlns:a16="http://schemas.microsoft.com/office/drawing/2014/main" id="{E3F792A9-A060-8BAE-71BC-ED74383FA03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1698" y="2377321"/>
            <a:ext cx="339772" cy="339772"/>
          </a:xfrm>
          <a:prstGeom prst="rect">
            <a:avLst/>
          </a:prstGeom>
        </p:spPr>
      </p:pic>
      <p:pic>
        <p:nvPicPr>
          <p:cNvPr id="27" name="Graphic 201">
            <a:extLst>
              <a:ext uri="{FF2B5EF4-FFF2-40B4-BE49-F238E27FC236}">
                <a16:creationId xmlns:a16="http://schemas.microsoft.com/office/drawing/2014/main" id="{88B76F50-D5D4-A3E3-6826-EFCE52DA6F5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1698" y="3300229"/>
            <a:ext cx="339772" cy="339772"/>
          </a:xfrm>
          <a:prstGeom prst="rect">
            <a:avLst/>
          </a:prstGeom>
        </p:spPr>
      </p:pic>
      <p:pic>
        <p:nvPicPr>
          <p:cNvPr id="28" name="Graphic 201">
            <a:extLst>
              <a:ext uri="{FF2B5EF4-FFF2-40B4-BE49-F238E27FC236}">
                <a16:creationId xmlns:a16="http://schemas.microsoft.com/office/drawing/2014/main" id="{0C90E16D-3CD3-DA7C-D44F-4C83F45141B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1698" y="4089127"/>
            <a:ext cx="339772" cy="33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767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9DEE8464-3BC9-0D71-3A27-4D6F4DB2EF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91699" y="3588658"/>
            <a:ext cx="6001616" cy="4218190"/>
          </a:xfrm>
          <a:prstGeom prst="rect">
            <a:avLst/>
          </a:prstGeom>
        </p:spPr>
      </p:pic>
      <p:sp>
        <p:nvSpPr>
          <p:cNvPr id="6" name="Google Shape;398;p9">
            <a:extLst>
              <a:ext uri="{FF2B5EF4-FFF2-40B4-BE49-F238E27FC236}">
                <a16:creationId xmlns:a16="http://schemas.microsoft.com/office/drawing/2014/main" id="{AD1C5CD4-86C3-EA58-F395-5B4B66A55FCB}"/>
              </a:ext>
            </a:extLst>
          </p:cNvPr>
          <p:cNvSpPr/>
          <p:nvPr/>
        </p:nvSpPr>
        <p:spPr bwMode="auto">
          <a:xfrm>
            <a:off x="3857348" y="814801"/>
            <a:ext cx="5631885" cy="1044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>
            <a:outerShdw blurRad="241300" dist="38100" dir="5400000" sx="98000" sy="98000" algn="t" rotWithShape="0">
              <a:srgbClr val="AAB3CC">
                <a:alpha val="5568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132A43"/>
              </a:solidFill>
              <a:effectLst/>
              <a:uLnTx/>
              <a:uFillTx/>
              <a:latin typeface="Montserrat"/>
              <a:ea typeface="Montserrat"/>
              <a:cs typeface="Montserrat"/>
            </a:endParaRPr>
          </a:p>
        </p:txBody>
      </p:sp>
      <p:sp>
        <p:nvSpPr>
          <p:cNvPr id="7" name="Google Shape;401;p9">
            <a:extLst>
              <a:ext uri="{FF2B5EF4-FFF2-40B4-BE49-F238E27FC236}">
                <a16:creationId xmlns:a16="http://schemas.microsoft.com/office/drawing/2014/main" id="{40AE4257-42BD-D0EE-2A2C-38ED02B6CEB5}"/>
              </a:ext>
            </a:extLst>
          </p:cNvPr>
          <p:cNvSpPr/>
          <p:nvPr/>
        </p:nvSpPr>
        <p:spPr bwMode="auto">
          <a:xfrm>
            <a:off x="371475" y="892521"/>
            <a:ext cx="3335022" cy="1044000"/>
          </a:xfrm>
          <a:prstGeom prst="rect">
            <a:avLst/>
          </a:prstGeom>
          <a:solidFill>
            <a:srgbClr val="313248"/>
          </a:solidFill>
          <a:ln>
            <a:noFill/>
          </a:ln>
        </p:spPr>
        <p:txBody>
          <a:bodyPr spcFirstLastPara="1" wrap="square" lIns="144000" tIns="45700" rIns="91425" bIns="45700" anchor="ctr" anchorCtr="0">
            <a:noAutofit/>
          </a:bodyPr>
          <a:lstStyle/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Гостевые ОС</a:t>
            </a:r>
            <a:endParaRPr sz="1600" dirty="0">
              <a:solidFill>
                <a:srgbClr val="E8F2FB"/>
              </a:solidFill>
              <a:latin typeface="IBM Plex Sans" panose="020B0503050203000203" pitchFamily="34" charset="0"/>
              <a:cs typeface="Calibri" panose="020F0502020204030204" pitchFamily="34" charset="0"/>
            </a:endParaRPr>
          </a:p>
        </p:txBody>
      </p:sp>
      <p:pic>
        <p:nvPicPr>
          <p:cNvPr id="8" name="Google Shape;407;p9">
            <a:extLst>
              <a:ext uri="{FF2B5EF4-FFF2-40B4-BE49-F238E27FC236}">
                <a16:creationId xmlns:a16="http://schemas.microsoft.com/office/drawing/2014/main" id="{B02E8F1F-55EF-2DCC-2371-2E15D5B4A623}"/>
              </a:ext>
            </a:extLst>
          </p:cNvPr>
          <p:cNvPicPr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4116795" y="1178574"/>
            <a:ext cx="1258357" cy="471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408;p9">
            <a:extLst>
              <a:ext uri="{FF2B5EF4-FFF2-40B4-BE49-F238E27FC236}">
                <a16:creationId xmlns:a16="http://schemas.microsoft.com/office/drawing/2014/main" id="{FC290D67-BF06-7B1B-BA6E-4875E628D4A1}"/>
              </a:ext>
            </a:extLst>
          </p:cNvPr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6972108" y="1203570"/>
            <a:ext cx="570472" cy="42190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98;p9">
            <a:extLst>
              <a:ext uri="{FF2B5EF4-FFF2-40B4-BE49-F238E27FC236}">
                <a16:creationId xmlns:a16="http://schemas.microsoft.com/office/drawing/2014/main" id="{7E3A5A30-4629-99DA-F756-EF466F5EF5BE}"/>
              </a:ext>
            </a:extLst>
          </p:cNvPr>
          <p:cNvSpPr/>
          <p:nvPr/>
        </p:nvSpPr>
        <p:spPr bwMode="auto">
          <a:xfrm>
            <a:off x="3857348" y="3357387"/>
            <a:ext cx="5631885" cy="1044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>
            <a:outerShdw blurRad="241300" dist="38100" dir="5400000" sx="98000" sy="98000" algn="t" rotWithShape="0">
              <a:srgbClr val="AAB3CC">
                <a:alpha val="5568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132A43"/>
              </a:solidFill>
              <a:effectLst/>
              <a:uLnTx/>
              <a:uFillTx/>
              <a:latin typeface="Montserrat"/>
              <a:ea typeface="Montserrat"/>
              <a:cs typeface="Montserra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62B2AD1-66F1-EC81-1A4D-0695D709700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4116795" y="4045182"/>
            <a:ext cx="1826827" cy="123926"/>
          </a:xfrm>
          <a:prstGeom prst="rect">
            <a:avLst/>
          </a:prstGeom>
        </p:spPr>
      </p:pic>
      <p:sp>
        <p:nvSpPr>
          <p:cNvPr id="12" name="Google Shape;423;p9">
            <a:extLst>
              <a:ext uri="{FF2B5EF4-FFF2-40B4-BE49-F238E27FC236}">
                <a16:creationId xmlns:a16="http://schemas.microsoft.com/office/drawing/2014/main" id="{25F64386-5EE3-9CC7-962F-0E5FBE7FB01B}"/>
              </a:ext>
            </a:extLst>
          </p:cNvPr>
          <p:cNvSpPr/>
          <p:nvPr/>
        </p:nvSpPr>
        <p:spPr bwMode="auto">
          <a:xfrm>
            <a:off x="341120" y="2116675"/>
            <a:ext cx="3335022" cy="1044000"/>
          </a:xfrm>
          <a:prstGeom prst="rect">
            <a:avLst/>
          </a:prstGeom>
          <a:solidFill>
            <a:srgbClr val="313248"/>
          </a:solidFill>
          <a:ln>
            <a:noFill/>
          </a:ln>
        </p:spPr>
        <p:txBody>
          <a:bodyPr spcFirstLastPara="1" wrap="square" lIns="144000" tIns="45700" rIns="91425" bIns="45700" anchor="ctr" anchorCtr="0">
            <a:noAutofit/>
          </a:bodyPr>
          <a:lstStyle/>
          <a:p>
            <a:pPr marL="72000">
              <a:defRPr/>
            </a:pPr>
            <a:r>
              <a:rPr lang="ru-RU" sz="1600" dirty="0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Информационная </a:t>
            </a:r>
          </a:p>
          <a:p>
            <a:pPr marL="72000">
              <a:defRPr/>
            </a:pPr>
            <a:r>
              <a:rPr lang="ru-RU" sz="1600" dirty="0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безопасность</a:t>
            </a:r>
            <a:endParaRPr sz="1600" dirty="0">
              <a:solidFill>
                <a:srgbClr val="E8F2FB"/>
              </a:solidFill>
              <a:latin typeface="IBM Plex Sans" panose="020B0503050203000203" pitchFamily="34" charset="0"/>
              <a:cs typeface="Calibri" panose="020F0502020204030204" pitchFamily="34" charset="0"/>
            </a:endParaRPr>
          </a:p>
        </p:txBody>
      </p:sp>
      <p:sp>
        <p:nvSpPr>
          <p:cNvPr id="13" name="Google Shape;398;p9">
            <a:extLst>
              <a:ext uri="{FF2B5EF4-FFF2-40B4-BE49-F238E27FC236}">
                <a16:creationId xmlns:a16="http://schemas.microsoft.com/office/drawing/2014/main" id="{A49479D3-E694-40BB-EBE1-12EE4129FF6E}"/>
              </a:ext>
            </a:extLst>
          </p:cNvPr>
          <p:cNvSpPr/>
          <p:nvPr/>
        </p:nvSpPr>
        <p:spPr bwMode="auto">
          <a:xfrm>
            <a:off x="3857348" y="2149792"/>
            <a:ext cx="5631885" cy="1044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>
            <a:outerShdw blurRad="241300" dist="38100" dir="5400000" sx="98000" sy="98000" algn="t" rotWithShape="0">
              <a:srgbClr val="AAB3CC">
                <a:alpha val="5568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132A43"/>
              </a:solidFill>
              <a:effectLst/>
              <a:uLnTx/>
              <a:uFillTx/>
              <a:latin typeface="Montserrat"/>
              <a:ea typeface="Montserrat"/>
              <a:cs typeface="Montserrat"/>
            </a:endParaRPr>
          </a:p>
        </p:txBody>
      </p:sp>
      <p:pic>
        <p:nvPicPr>
          <p:cNvPr id="14" name="Google Shape;416;p9">
            <a:extLst>
              <a:ext uri="{FF2B5EF4-FFF2-40B4-BE49-F238E27FC236}">
                <a16:creationId xmlns:a16="http://schemas.microsoft.com/office/drawing/2014/main" id="{29742037-E210-BFAD-CAB0-A868C9741141}"/>
              </a:ext>
            </a:extLst>
          </p:cNvPr>
          <p:cNvPicPr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4116795" y="2335806"/>
            <a:ext cx="1161090" cy="27679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DB479F6-027F-73D9-ED32-94959930C5F2}"/>
              </a:ext>
            </a:extLst>
          </p:cNvPr>
          <p:cNvSpPr/>
          <p:nvPr/>
        </p:nvSpPr>
        <p:spPr bwMode="auto">
          <a:xfrm>
            <a:off x="341120" y="3340829"/>
            <a:ext cx="3335022" cy="1044000"/>
          </a:xfrm>
          <a:prstGeom prst="rect">
            <a:avLst/>
          </a:prstGeom>
          <a:solidFill>
            <a:srgbClr val="313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7200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Системы резервного копирования данных, мониторинга и пр.</a:t>
            </a:r>
            <a:endParaRPr sz="1600" dirty="0">
              <a:solidFill>
                <a:srgbClr val="E8F2FB"/>
              </a:solidFill>
              <a:latin typeface="IBM Plex Sans" panose="020B0503050203000203" pitchFamily="34" charset="0"/>
              <a:cs typeface="Calibri" panose="020F050202020403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E7A7C13-D8AD-874C-07A6-C29AC14D959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6245478" y="3552848"/>
            <a:ext cx="875676" cy="216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B5D24D3-D62D-BE12-DDDA-8E16F258BDD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4116795" y="3538191"/>
            <a:ext cx="1389600" cy="216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5E4114D-E676-4C47-6C46-F15192E4B28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8027031" y="3534186"/>
            <a:ext cx="805464" cy="2160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18AAAB4-0AA3-58BC-2B30-C5E1E6413315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7820985" y="1021780"/>
            <a:ext cx="1488845" cy="785482"/>
          </a:xfrm>
          <a:prstGeom prst="rect">
            <a:avLst/>
          </a:prstGeom>
        </p:spPr>
      </p:pic>
      <p:sp>
        <p:nvSpPr>
          <p:cNvPr id="21" name="Google Shape;405;p9">
            <a:extLst>
              <a:ext uri="{FF2B5EF4-FFF2-40B4-BE49-F238E27FC236}">
                <a16:creationId xmlns:a16="http://schemas.microsoft.com/office/drawing/2014/main" id="{ABF0D4DC-D85B-CED4-B70B-2146F733976B}"/>
              </a:ext>
            </a:extLst>
          </p:cNvPr>
          <p:cNvSpPr/>
          <p:nvPr/>
        </p:nvSpPr>
        <p:spPr bwMode="auto">
          <a:xfrm>
            <a:off x="371473" y="4564983"/>
            <a:ext cx="3335021" cy="1044000"/>
          </a:xfrm>
          <a:prstGeom prst="rect">
            <a:avLst/>
          </a:prstGeom>
          <a:solidFill>
            <a:srgbClr val="313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err="1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С</a:t>
            </a:r>
            <a:r>
              <a:rPr lang="ru-RU" sz="1600" dirty="0" err="1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ерверные</a:t>
            </a:r>
            <a:r>
              <a:rPr lang="ru-RU" sz="1600" dirty="0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 платформы</a:t>
            </a:r>
            <a:endParaRPr sz="1600" dirty="0">
              <a:solidFill>
                <a:srgbClr val="E8F2FB"/>
              </a:solidFill>
              <a:latin typeface="IBM Plex Sans" panose="020B0503050203000203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398;p9">
            <a:extLst>
              <a:ext uri="{FF2B5EF4-FFF2-40B4-BE49-F238E27FC236}">
                <a16:creationId xmlns:a16="http://schemas.microsoft.com/office/drawing/2014/main" id="{5791DBC1-1422-F2E9-CE11-2CFDE2D06910}"/>
              </a:ext>
            </a:extLst>
          </p:cNvPr>
          <p:cNvSpPr/>
          <p:nvPr/>
        </p:nvSpPr>
        <p:spPr bwMode="auto">
          <a:xfrm>
            <a:off x="3857348" y="4564983"/>
            <a:ext cx="5631885" cy="1044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>
            <a:outerShdw blurRad="241300" dist="38100" dir="5400000" sx="98000" sy="98000" algn="t" rotWithShape="0">
              <a:srgbClr val="AAB3CC">
                <a:alpha val="5568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132A43"/>
              </a:solidFill>
              <a:effectLst/>
              <a:uLnTx/>
              <a:uFillTx/>
              <a:latin typeface="Montserrat"/>
              <a:ea typeface="Montserrat"/>
              <a:cs typeface="Montserrat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34DB51E-6120-9210-8967-57D0C8876B4C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4116795" y="4905888"/>
            <a:ext cx="503270" cy="362191"/>
          </a:xfrm>
          <a:prstGeom prst="rect">
            <a:avLst/>
          </a:prstGeom>
        </p:spPr>
      </p:pic>
      <p:pic>
        <p:nvPicPr>
          <p:cNvPr id="24" name="Рисунок 23" descr="Изображение выглядит как ночное небо&#10;&#10;Автоматически созданное описание">
            <a:extLst>
              <a:ext uri="{FF2B5EF4-FFF2-40B4-BE49-F238E27FC236}">
                <a16:creationId xmlns:a16="http://schemas.microsoft.com/office/drawing/2014/main" id="{72D6B89E-471E-279B-377E-84F206A777CB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19963" y="4970372"/>
            <a:ext cx="1429650" cy="23322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E01AE24-0EA2-A80D-F16B-723C7F4890CE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7925703" y="2843621"/>
            <a:ext cx="1084075" cy="231710"/>
          </a:xfrm>
          <a:prstGeom prst="rect">
            <a:avLst/>
          </a:prstGeom>
        </p:spPr>
      </p:pic>
      <p:pic>
        <p:nvPicPr>
          <p:cNvPr id="26" name="Google Shape;409;p9">
            <a:extLst>
              <a:ext uri="{FF2B5EF4-FFF2-40B4-BE49-F238E27FC236}">
                <a16:creationId xmlns:a16="http://schemas.microsoft.com/office/drawing/2014/main" id="{5651B6C2-2350-B20D-852B-91F4DBE20F89}"/>
              </a:ext>
            </a:extLst>
          </p:cNvPr>
          <p:cNvPicPr/>
          <p:nvPr/>
        </p:nvPicPr>
        <p:blipFill>
          <a:blip r:embed="rId1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54892" y="1241816"/>
            <a:ext cx="885168" cy="383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Рисунок 26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900CEB99-B1B5-0760-A295-7519359CE7D4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6013195" y="2358139"/>
            <a:ext cx="1416292" cy="23171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C7DC848-387F-E2D6-6A50-6431A28EB7C7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7866216" y="2361792"/>
            <a:ext cx="1324232" cy="224827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440A564-63BE-CFBA-7E0C-0DFE2350EF63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42834" y="5000519"/>
            <a:ext cx="1158073" cy="17292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DEB0577A-E8DC-01C5-7202-039778A5BD53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871382" y="2526677"/>
            <a:ext cx="1081998" cy="865598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EFF7B91-943C-66EF-E6B0-B039D373A100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03781" y="4962846"/>
            <a:ext cx="1429651" cy="25084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299D638B-DAFF-68B6-4277-4D7D444FB86F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865545" y="3953752"/>
            <a:ext cx="977029" cy="258505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B644D18B-71A6-124B-436D-011C25373679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073931" y="2696388"/>
            <a:ext cx="1315045" cy="49519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581DD8-D279-6A82-8ED1-3764E0A25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E8F2FB"/>
                </a:solidFill>
                <a:latin typeface="TT Octosquares Medium" panose="02010001040000080307" pitchFamily="2" charset="0"/>
              </a:rPr>
              <a:t>Совместимость</a:t>
            </a:r>
            <a:r>
              <a:rPr lang="ru-RU" b="0" dirty="0">
                <a:solidFill>
                  <a:schemeClr val="bg1"/>
                </a:solidFill>
                <a:ea typeface="Montserrat Medium"/>
                <a:cs typeface="Montserrat Medium"/>
              </a:rPr>
              <a:t> со сторонними продуктами</a:t>
            </a:r>
            <a:endParaRPr lang="ru-R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95255C-F222-1763-89BF-73D26086C6A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697907" y="823736"/>
            <a:ext cx="2255022" cy="2251595"/>
          </a:xfrm>
          <a:prstGeom prst="rect">
            <a:avLst/>
          </a:prstGeom>
        </p:spPr>
      </p:pic>
      <p:sp>
        <p:nvSpPr>
          <p:cNvPr id="5" name="Прямоугольник 2">
            <a:extLst>
              <a:ext uri="{FF2B5EF4-FFF2-40B4-BE49-F238E27FC236}">
                <a16:creationId xmlns:a16="http://schemas.microsoft.com/office/drawing/2014/main" id="{506D096C-CE85-A3ED-AB21-0FB84E37EF03}"/>
              </a:ext>
            </a:extLst>
          </p:cNvPr>
          <p:cNvSpPr/>
          <p:nvPr/>
        </p:nvSpPr>
        <p:spPr>
          <a:xfrm>
            <a:off x="9697905" y="3362588"/>
            <a:ext cx="2255023" cy="584263"/>
          </a:xfrm>
          <a:prstGeom prst="rect">
            <a:avLst/>
          </a:prstGeom>
          <a:solidFill>
            <a:srgbClr val="6C8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5D58CCC-0D9A-8330-48ED-4440561B6D0F}"/>
              </a:ext>
            </a:extLst>
          </p:cNvPr>
          <p:cNvSpPr txBox="1"/>
          <p:nvPr/>
        </p:nvSpPr>
        <p:spPr>
          <a:xfrm>
            <a:off x="9841652" y="3362588"/>
            <a:ext cx="1967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dirty="0">
                <a:solidFill>
                  <a:srgbClr val="E8F1FB"/>
                </a:solidFill>
                <a:latin typeface="IBM Plex Sans" panose="020B0503050203000203" pitchFamily="34" charset="0"/>
              </a:rPr>
              <a:t>Матри</a:t>
            </a:r>
            <a:r>
              <a:rPr lang="ru-RU" sz="1600" dirty="0">
                <a:solidFill>
                  <a:srgbClr val="E8F1FB"/>
                </a:solidFill>
                <a:latin typeface="IBM Plex Sans" panose="020B0503050203000203" pitchFamily="34" charset="0"/>
              </a:rPr>
              <a:t>ца совместимости</a:t>
            </a:r>
            <a:endParaRPr lang="ru-RU" sz="1600" b="0" dirty="0">
              <a:solidFill>
                <a:srgbClr val="E8F1FB"/>
              </a:solidFill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724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8979B65-F0C4-14C8-C9D6-10B3D6D5247F}"/>
              </a:ext>
            </a:extLst>
          </p:cNvPr>
          <p:cNvGrpSpPr/>
          <p:nvPr/>
        </p:nvGrpSpPr>
        <p:grpSpPr>
          <a:xfrm>
            <a:off x="7981293" y="-882992"/>
            <a:ext cx="4210708" cy="7740992"/>
            <a:chOff x="8427171" y="-882992"/>
            <a:chExt cx="3764829" cy="7740992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988F23D5-DC2D-F965-0D55-78BEABC09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27171" y="2438399"/>
              <a:ext cx="1253688" cy="4391891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F663B09D-B758-7CA8-BC12-9A84B1278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92606" y="-882992"/>
              <a:ext cx="1253688" cy="7740992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F46C4DB5-8B78-D25A-314A-9D286D43B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38312" y="0"/>
              <a:ext cx="1253688" cy="4987636"/>
            </a:xfrm>
            <a:prstGeom prst="rect">
              <a:avLst/>
            </a:prstGeom>
          </p:spPr>
        </p:pic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14F07DC-CF96-DC23-FAA2-5E0B4C853AFB}"/>
              </a:ext>
            </a:extLst>
          </p:cNvPr>
          <p:cNvSpPr/>
          <p:nvPr/>
        </p:nvSpPr>
        <p:spPr>
          <a:xfrm>
            <a:off x="3567091" y="1619543"/>
            <a:ext cx="3558104" cy="3194978"/>
          </a:xfrm>
          <a:prstGeom prst="rect">
            <a:avLst/>
          </a:prstGeom>
          <a:solidFill>
            <a:srgbClr val="1C1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E9AC35E-73F7-E4CB-2D2C-020F8CF980DF}"/>
              </a:ext>
            </a:extLst>
          </p:cNvPr>
          <p:cNvSpPr/>
          <p:nvPr/>
        </p:nvSpPr>
        <p:spPr>
          <a:xfrm>
            <a:off x="351460" y="1619543"/>
            <a:ext cx="2392706" cy="1514620"/>
          </a:xfrm>
          <a:prstGeom prst="rect">
            <a:avLst/>
          </a:prstGeom>
          <a:solidFill>
            <a:srgbClr val="6C8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5260B-8CA0-4955-82C3-28BD5CE21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Модель лицензирования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4327B4-9FED-4EB9-BD32-4422C95BA4FB}"/>
              </a:ext>
            </a:extLst>
          </p:cNvPr>
          <p:cNvSpPr txBox="1"/>
          <p:nvPr/>
        </p:nvSpPr>
        <p:spPr>
          <a:xfrm>
            <a:off x="3778409" y="1846774"/>
            <a:ext cx="3251913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rgbClr val="6C81FF"/>
                </a:solidFill>
                <a:latin typeface="IBM Plex Sans" panose="020B0503050203000203" pitchFamily="34" charset="0"/>
              </a:rPr>
              <a:t>25% от лицензии</a:t>
            </a:r>
          </a:p>
          <a:p>
            <a:r>
              <a:rPr lang="ru-RU" sz="1600" dirty="0">
                <a:solidFill>
                  <a:srgbClr val="E8F2FB"/>
                </a:solidFill>
                <a:latin typeface="IBM Plex Sans" panose="020B0503050203000203" pitchFamily="34" charset="0"/>
              </a:rPr>
              <a:t>Базовая поддержка </a:t>
            </a:r>
            <a:br>
              <a:rPr lang="ru-RU" sz="1600" dirty="0">
                <a:solidFill>
                  <a:srgbClr val="E8F2FB"/>
                </a:solidFill>
                <a:latin typeface="IBM Plex Sans" panose="020B0503050203000203" pitchFamily="34" charset="0"/>
              </a:rPr>
            </a:br>
            <a:r>
              <a:rPr lang="ru-RU" sz="1600" dirty="0">
                <a:solidFill>
                  <a:srgbClr val="E8F2FB"/>
                </a:solidFill>
                <a:latin typeface="IBM Plex Sans" panose="020B0503050203000203" pitchFamily="34" charset="0"/>
              </a:rPr>
              <a:t>8/5 за 1 год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1DF252-056C-48C5-B394-E8C701C63835}"/>
              </a:ext>
            </a:extLst>
          </p:cNvPr>
          <p:cNvSpPr txBox="1"/>
          <p:nvPr/>
        </p:nvSpPr>
        <p:spPr>
          <a:xfrm>
            <a:off x="481148" y="1734006"/>
            <a:ext cx="20876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 err="1">
                <a:solidFill>
                  <a:srgbClr val="E8F1FB"/>
                </a:solidFill>
                <a:latin typeface="IBM Plex Sans" panose="020B0503050203000203" pitchFamily="34" charset="0"/>
              </a:rPr>
              <a:t>zVirt</a:t>
            </a:r>
            <a:endParaRPr lang="ru-RU" sz="2400" b="0" dirty="0">
              <a:solidFill>
                <a:srgbClr val="E8F1FB"/>
              </a:solidFill>
              <a:latin typeface="IBM Plex Sans" panose="020B050305020300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AB35AB-A0B8-43CA-9573-0CE139F17DF0}"/>
              </a:ext>
            </a:extLst>
          </p:cNvPr>
          <p:cNvSpPr txBox="1"/>
          <p:nvPr/>
        </p:nvSpPr>
        <p:spPr>
          <a:xfrm>
            <a:off x="2744165" y="2872553"/>
            <a:ext cx="8443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6DE941"/>
                </a:solidFill>
                <a:latin typeface="TT Octosquares Medium" panose="02010001040000080307" pitchFamily="2" charset="0"/>
              </a:rPr>
              <a:t>+</a:t>
            </a:r>
            <a:endParaRPr lang="ru-RU" sz="2800" dirty="0">
              <a:solidFill>
                <a:srgbClr val="6DE94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30DA9D-ACF7-4C44-BACE-F6B36D4559BF}"/>
              </a:ext>
            </a:extLst>
          </p:cNvPr>
          <p:cNvSpPr txBox="1"/>
          <p:nvPr/>
        </p:nvSpPr>
        <p:spPr>
          <a:xfrm>
            <a:off x="3778409" y="3306698"/>
            <a:ext cx="3156893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rgbClr val="6C81FF"/>
                </a:solidFill>
                <a:latin typeface="IBM Plex Sans" panose="020B0503050203000203" pitchFamily="34" charset="0"/>
              </a:rPr>
              <a:t>35% от лицензии</a:t>
            </a:r>
          </a:p>
          <a:p>
            <a:r>
              <a:rPr lang="ru-RU" sz="1600" dirty="0">
                <a:solidFill>
                  <a:srgbClr val="E8F2FB"/>
                </a:solidFill>
                <a:latin typeface="IBM Plex Sans" panose="020B0503050203000203" pitchFamily="34" charset="0"/>
              </a:rPr>
              <a:t>Продуктивная поддержка 24/7 за 1 год</a:t>
            </a:r>
          </a:p>
          <a:p>
            <a:r>
              <a:rPr lang="ru-RU" sz="1600" dirty="0">
                <a:solidFill>
                  <a:srgbClr val="E8F2FB"/>
                </a:solidFill>
                <a:latin typeface="IBM Plex Sans" panose="020B0503050203000203" pitchFamily="34" charset="0"/>
              </a:rPr>
              <a:t> 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DE4D334E-F6F3-4FF6-9FCB-AE6AB8C4BB82}"/>
              </a:ext>
            </a:extLst>
          </p:cNvPr>
          <p:cNvCxnSpPr>
            <a:cxnSpLocks/>
          </p:cNvCxnSpPr>
          <p:nvPr/>
        </p:nvCxnSpPr>
        <p:spPr>
          <a:xfrm flipH="1">
            <a:off x="3567091" y="3124635"/>
            <a:ext cx="3558107" cy="0"/>
          </a:xfrm>
          <a:prstGeom prst="line">
            <a:avLst/>
          </a:prstGeom>
          <a:ln w="19050">
            <a:solidFill>
              <a:srgbClr val="6C81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F18E310-1382-F33E-104F-12DF07A942B6}"/>
              </a:ext>
            </a:extLst>
          </p:cNvPr>
          <p:cNvSpPr txBox="1"/>
          <p:nvPr/>
        </p:nvSpPr>
        <p:spPr>
          <a:xfrm>
            <a:off x="7125192" y="2837822"/>
            <a:ext cx="8443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6DE941"/>
                </a:solidFill>
                <a:latin typeface="TT Octosquares Medium" panose="02010001040000080307" pitchFamily="2" charset="0"/>
              </a:rPr>
              <a:t>+</a:t>
            </a:r>
            <a:endParaRPr lang="ru-RU" sz="2800" dirty="0">
              <a:solidFill>
                <a:srgbClr val="6DE941"/>
              </a:solidFill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8621BFC-852E-F11F-A093-ECB5504CC07E}"/>
              </a:ext>
            </a:extLst>
          </p:cNvPr>
          <p:cNvSpPr/>
          <p:nvPr/>
        </p:nvSpPr>
        <p:spPr>
          <a:xfrm>
            <a:off x="7981292" y="2098527"/>
            <a:ext cx="2957020" cy="1970891"/>
          </a:xfrm>
          <a:prstGeom prst="rect">
            <a:avLst/>
          </a:prstGeom>
          <a:solidFill>
            <a:srgbClr val="6C8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BC4DB1-F1A2-4813-A274-9260CE0B91D1}"/>
              </a:ext>
            </a:extLst>
          </p:cNvPr>
          <p:cNvSpPr txBox="1"/>
          <p:nvPr/>
        </p:nvSpPr>
        <p:spPr>
          <a:xfrm>
            <a:off x="8200736" y="2320486"/>
            <a:ext cx="2834854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E8F1FB"/>
                </a:solidFill>
                <a:latin typeface="IBM Plex Sans" panose="020B0503050203000203" pitchFamily="34" charset="0"/>
              </a:rPr>
              <a:t>Услуги</a:t>
            </a:r>
          </a:p>
          <a:p>
            <a:r>
              <a:rPr lang="ru-RU" sz="1600" dirty="0">
                <a:solidFill>
                  <a:srgbClr val="E8F1FB"/>
                </a:solidFill>
                <a:latin typeface="IBM Plex Sans" panose="020B0503050203000203" pitchFamily="34" charset="0"/>
              </a:rPr>
              <a:t>Внедрение кластера, миграция ВМ, обучение сотрудников — </a:t>
            </a:r>
            <a:br>
              <a:rPr lang="ru-RU" sz="1600" dirty="0">
                <a:solidFill>
                  <a:srgbClr val="E8F1FB"/>
                </a:solidFill>
                <a:latin typeface="IBM Plex Sans" panose="020B0503050203000203" pitchFamily="34" charset="0"/>
              </a:rPr>
            </a:br>
            <a:r>
              <a:rPr lang="ru-RU" sz="1600" dirty="0">
                <a:solidFill>
                  <a:srgbClr val="E8F1FB"/>
                </a:solidFill>
                <a:latin typeface="IBM Plex Sans" panose="020B0503050203000203" pitchFamily="34" charset="0"/>
              </a:rPr>
              <a:t>по запросу</a:t>
            </a:r>
          </a:p>
        </p:txBody>
      </p:sp>
      <p:sp>
        <p:nvSpPr>
          <p:cNvPr id="7" name="Прямоугольник 2">
            <a:extLst>
              <a:ext uri="{FF2B5EF4-FFF2-40B4-BE49-F238E27FC236}">
                <a16:creationId xmlns:a16="http://schemas.microsoft.com/office/drawing/2014/main" id="{019BCEF9-AC04-383E-456A-24CB2ECAD216}"/>
              </a:ext>
            </a:extLst>
          </p:cNvPr>
          <p:cNvSpPr/>
          <p:nvPr/>
        </p:nvSpPr>
        <p:spPr>
          <a:xfrm>
            <a:off x="351460" y="3299912"/>
            <a:ext cx="2392706" cy="1514620"/>
          </a:xfrm>
          <a:prstGeom prst="rect">
            <a:avLst/>
          </a:prstGeom>
          <a:solidFill>
            <a:srgbClr val="6C8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138A40-40F2-AE8A-8BA3-14073BE2796A}"/>
              </a:ext>
            </a:extLst>
          </p:cNvPr>
          <p:cNvSpPr txBox="1"/>
          <p:nvPr/>
        </p:nvSpPr>
        <p:spPr>
          <a:xfrm>
            <a:off x="501169" y="3411901"/>
            <a:ext cx="20876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rgbClr val="E8F1FB"/>
                </a:solidFill>
                <a:latin typeface="IBM Plex Sans" panose="020B0503050203000203" pitchFamily="34" charset="0"/>
              </a:rPr>
              <a:t>Engine</a:t>
            </a:r>
            <a:endParaRPr lang="ru-RU" sz="1600" b="0" dirty="0">
              <a:solidFill>
                <a:srgbClr val="E8F1FB"/>
              </a:solidFill>
              <a:latin typeface="IBM Plex Sans" panose="020B050305020300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E5D94A-1ED8-B172-A303-97024B0AA2E0}"/>
              </a:ext>
            </a:extLst>
          </p:cNvPr>
          <p:cNvSpPr txBox="1"/>
          <p:nvPr/>
        </p:nvSpPr>
        <p:spPr>
          <a:xfrm>
            <a:off x="343679" y="2207714"/>
            <a:ext cx="24082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E8F1FB"/>
                </a:solidFill>
                <a:latin typeface="IBM Plex Sans" panose="020B0503050203000203" pitchFamily="34" charset="0"/>
              </a:rPr>
              <a:t>Лицензия на сервер </a:t>
            </a:r>
          </a:p>
          <a:p>
            <a:pPr algn="ctr"/>
            <a:r>
              <a:rPr lang="ru-RU" sz="1600" dirty="0">
                <a:solidFill>
                  <a:srgbClr val="E8F1FB"/>
                </a:solidFill>
                <a:latin typeface="IBM Plex Sans" panose="020B0503050203000203" pitchFamily="34" charset="0"/>
              </a:rPr>
              <a:t>(2 сокета)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79573C-7807-15B0-D8F6-AB4167D97A6E}"/>
              </a:ext>
            </a:extLst>
          </p:cNvPr>
          <p:cNvSpPr txBox="1"/>
          <p:nvPr/>
        </p:nvSpPr>
        <p:spPr>
          <a:xfrm>
            <a:off x="376021" y="3884826"/>
            <a:ext cx="23681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E8F1FB"/>
                </a:solidFill>
                <a:latin typeface="IBM Plex Sans" panose="020B0503050203000203" pitchFamily="34" charset="0"/>
              </a:rPr>
              <a:t>(</a:t>
            </a:r>
            <a:r>
              <a:rPr lang="ru-RU" sz="1600" dirty="0">
                <a:solidFill>
                  <a:srgbClr val="E8F1FB"/>
                </a:solidFill>
                <a:latin typeface="IBM Plex Sans" panose="020B0503050203000203" pitchFamily="34" charset="0"/>
              </a:rPr>
              <a:t>«</a:t>
            </a:r>
            <a:r>
              <a:rPr lang="en-US" sz="1600" dirty="0">
                <a:solidFill>
                  <a:srgbClr val="E8F1FB"/>
                </a:solidFill>
                <a:latin typeface="IBM Plex Sans" panose="020B0503050203000203" pitchFamily="34" charset="0"/>
              </a:rPr>
              <a:t>vCenter</a:t>
            </a:r>
            <a:r>
              <a:rPr lang="ru-RU" sz="1600" dirty="0">
                <a:solidFill>
                  <a:srgbClr val="E8F1FB"/>
                </a:solidFill>
                <a:latin typeface="IBM Plex Sans" panose="020B0503050203000203" pitchFamily="34" charset="0"/>
              </a:rPr>
              <a:t>»</a:t>
            </a:r>
            <a:r>
              <a:rPr lang="en-US" sz="1600" dirty="0">
                <a:solidFill>
                  <a:srgbClr val="E8F1FB"/>
                </a:solidFill>
                <a:latin typeface="IBM Plex Sans" panose="020B0503050203000203" pitchFamily="34" charset="0"/>
              </a:rPr>
              <a:t>) </a:t>
            </a:r>
            <a:r>
              <a:rPr lang="ru-RU" sz="1600" dirty="0">
                <a:solidFill>
                  <a:srgbClr val="E8F1FB"/>
                </a:solidFill>
                <a:latin typeface="IBM Plex Sans" panose="020B0503050203000203" pitchFamily="34" charset="0"/>
              </a:rPr>
              <a:t>предоставляется бесплатно</a:t>
            </a:r>
          </a:p>
        </p:txBody>
      </p:sp>
    </p:spTree>
    <p:extLst>
      <p:ext uri="{BB962C8B-B14F-4D97-AF65-F5344CB8AC3E}">
        <p14:creationId xmlns:p14="http://schemas.microsoft.com/office/powerpoint/2010/main" val="1443517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31FA04DF-7986-39CE-A84C-B45668445DFD}"/>
              </a:ext>
            </a:extLst>
          </p:cNvPr>
          <p:cNvGrpSpPr/>
          <p:nvPr/>
        </p:nvGrpSpPr>
        <p:grpSpPr>
          <a:xfrm>
            <a:off x="0" y="1187738"/>
            <a:ext cx="12192000" cy="5670262"/>
            <a:chOff x="0" y="1187738"/>
            <a:chExt cx="10603368" cy="5670262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5B53B6F5-7C94-FEA6-6C6F-54F58B512937}"/>
                </a:ext>
              </a:extLst>
            </p:cNvPr>
            <p:cNvSpPr/>
            <p:nvPr/>
          </p:nvSpPr>
          <p:spPr>
            <a:xfrm>
              <a:off x="0" y="1187738"/>
              <a:ext cx="3449782" cy="4273014"/>
            </a:xfrm>
            <a:prstGeom prst="rect">
              <a:avLst/>
            </a:prstGeom>
            <a:solidFill>
              <a:srgbClr val="1C1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CA011F75-1D33-E6DA-B1A5-8C7D1771F825}"/>
                </a:ext>
              </a:extLst>
            </p:cNvPr>
            <p:cNvSpPr/>
            <p:nvPr/>
          </p:nvSpPr>
          <p:spPr>
            <a:xfrm>
              <a:off x="3576793" y="1187738"/>
              <a:ext cx="3449782" cy="5670262"/>
            </a:xfrm>
            <a:prstGeom prst="rect">
              <a:avLst/>
            </a:prstGeom>
            <a:solidFill>
              <a:srgbClr val="1C1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C9A69E9-1060-7737-7D44-DCA950A35DFF}"/>
                </a:ext>
              </a:extLst>
            </p:cNvPr>
            <p:cNvSpPr/>
            <p:nvPr/>
          </p:nvSpPr>
          <p:spPr>
            <a:xfrm>
              <a:off x="7153586" y="1187738"/>
              <a:ext cx="3449782" cy="5670262"/>
            </a:xfrm>
            <a:prstGeom prst="rect">
              <a:avLst/>
            </a:prstGeom>
            <a:solidFill>
              <a:srgbClr val="1C1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05E711F-7D94-6D1F-8EBF-AA294C19A7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6780" y="1199903"/>
            <a:ext cx="8079320" cy="1908723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7CE91E5-D631-E58C-16CC-343785263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E8F2FB"/>
                </a:solidFill>
                <a:latin typeface="TT Octosquares Medium" panose="02010001040000080307" pitchFamily="2" charset="0"/>
              </a:rPr>
              <a:t>Ка</a:t>
            </a:r>
            <a:r>
              <a:rPr lang="ru-RU" sz="2800" dirty="0">
                <a:solidFill>
                  <a:srgbClr val="E8F2FB"/>
                </a:solidFill>
                <a:latin typeface="TT Octosquares Medium" panose="02010001040000080307" pitchFamily="2" charset="0"/>
                <a:cs typeface="+mj-cs"/>
              </a:rPr>
              <a:t>к тестировать и мигрировать</a:t>
            </a:r>
          </a:p>
        </p:txBody>
      </p:sp>
      <p:sp>
        <p:nvSpPr>
          <p:cNvPr id="47" name="TextBox 46"/>
          <p:cNvSpPr txBox="1"/>
          <p:nvPr/>
        </p:nvSpPr>
        <p:spPr>
          <a:xfrm flipH="1">
            <a:off x="4271050" y="4221454"/>
            <a:ext cx="335698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Долгосрочное тестирование                          (3-6 месяцев) внутри периметра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Покупка лицензий на 1-3 сервера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Проверка интеграции с </a:t>
            </a:r>
            <a:r>
              <a:rPr lang="en-US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backup</a:t>
            </a: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, мониторингом, ИБ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ru-RU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Тестирование стабильности               на </a:t>
            </a:r>
            <a:r>
              <a:rPr lang="en-US" altLang="ru-RU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prod</a:t>
            </a:r>
            <a:r>
              <a:rPr lang="ru-RU" altLang="ru-RU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-нагрузках</a:t>
            </a:r>
          </a:p>
          <a:p>
            <a:pPr>
              <a:spcAft>
                <a:spcPts val="600"/>
              </a:spcAft>
            </a:pP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EEFF69-A712-3166-52B9-A00A369D2EEC}"/>
              </a:ext>
            </a:extLst>
          </p:cNvPr>
          <p:cNvSpPr txBox="1"/>
          <p:nvPr/>
        </p:nvSpPr>
        <p:spPr>
          <a:xfrm>
            <a:off x="8386205" y="4221454"/>
            <a:ext cx="362869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Аудит ИТ-инфраструктуры заказчика, проектирование, внедрение </a:t>
            </a:r>
            <a:r>
              <a:rPr lang="ru-RU" altLang="ru-RU" sz="1400" dirty="0" err="1">
                <a:solidFill>
                  <a:srgbClr val="E8F2FC"/>
                </a:solidFill>
                <a:latin typeface="IBM Plex Sans" panose="020B0503050203000203" pitchFamily="34" charset="0"/>
              </a:rPr>
              <a:t>zVirt</a:t>
            </a:r>
            <a:r>
              <a:rPr lang="ru-RU" altLang="ru-RU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, миграция ИТ-систем «под ключ», обучение специалистов клиента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FDDDFA-F23E-1AC1-F31B-A8D6F21089CD}"/>
              </a:ext>
            </a:extLst>
          </p:cNvPr>
          <p:cNvSpPr txBox="1"/>
          <p:nvPr/>
        </p:nvSpPr>
        <p:spPr>
          <a:xfrm>
            <a:off x="371475" y="2437327"/>
            <a:ext cx="3262856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ru-RU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Стенд </a:t>
            </a:r>
            <a:r>
              <a:rPr lang="ru-RU" altLang="ru-RU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на 90 дней по запросу: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ru-RU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На инфраструктуре вендора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ru-RU" sz="1400" dirty="0">
                <a:solidFill>
                  <a:srgbClr val="E8F2FC"/>
                </a:solidFill>
                <a:latin typeface="IBM Plex Sans" panose="020B0503050203000203" pitchFamily="34" charset="0"/>
              </a:rPr>
              <a:t>В периметре заказчика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40FA1C-3E9B-A43C-AE75-7D9F7F1B2884}"/>
              </a:ext>
            </a:extLst>
          </p:cNvPr>
          <p:cNvSpPr txBox="1"/>
          <p:nvPr/>
        </p:nvSpPr>
        <p:spPr>
          <a:xfrm>
            <a:off x="371475" y="1397248"/>
            <a:ext cx="32010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E8F2FC"/>
                </a:solidFill>
                <a:latin typeface="IBM Plex Sans" panose="020B0503050203000203" pitchFamily="34" charset="0"/>
              </a:rPr>
              <a:t>Тестирование (пилот)</a:t>
            </a:r>
            <a:endParaRPr lang="ru-RU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1A20A0-BBF7-FA7B-E327-F2C90373D326}"/>
              </a:ext>
            </a:extLst>
          </p:cNvPr>
          <p:cNvSpPr txBox="1"/>
          <p:nvPr/>
        </p:nvSpPr>
        <p:spPr>
          <a:xfrm>
            <a:off x="4271050" y="3286337"/>
            <a:ext cx="38210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E8F2FC"/>
                </a:solidFill>
                <a:latin typeface="IBM Plex Sans" panose="020B0503050203000203" pitchFamily="34" charset="0"/>
              </a:rPr>
              <a:t>Опытно-промышленная эксплуатация</a:t>
            </a:r>
            <a:endParaRPr lang="ru-RU" sz="2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A0AB32-D7DC-4772-0825-20A1DF82CD2A}"/>
              </a:ext>
            </a:extLst>
          </p:cNvPr>
          <p:cNvSpPr txBox="1"/>
          <p:nvPr/>
        </p:nvSpPr>
        <p:spPr>
          <a:xfrm>
            <a:off x="8371575" y="3286337"/>
            <a:ext cx="33569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2400" dirty="0">
                <a:solidFill>
                  <a:srgbClr val="E8F2FC"/>
                </a:solidFill>
                <a:latin typeface="IBM Plex Sans" panose="020B0503050203000203" pitchFamily="34" charset="0"/>
              </a:rPr>
              <a:t>Услуги вендора + обучение</a:t>
            </a:r>
            <a:endParaRPr lang="ru-RU" sz="2400" dirty="0">
              <a:solidFill>
                <a:srgbClr val="E8F2FC"/>
              </a:solidFill>
              <a:latin typeface="IBM Plex Sans" panose="020B0503050203000203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B3A7934-5842-AC27-E139-F42D3D91C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5" y="5879978"/>
            <a:ext cx="980247" cy="623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48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96DE5E7-C35A-4E40-994B-5411734C9F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9716" y="4709296"/>
            <a:ext cx="2084400" cy="1672371"/>
          </a:xfrm>
          <a:prstGeom prst="rect">
            <a:avLst/>
          </a:prstGeom>
        </p:spPr>
      </p:pic>
      <p:sp>
        <p:nvSpPr>
          <p:cNvPr id="3" name="Google Shape;73;p2">
            <a:extLst>
              <a:ext uri="{FF2B5EF4-FFF2-40B4-BE49-F238E27FC236}">
                <a16:creationId xmlns:a16="http://schemas.microsoft.com/office/drawing/2014/main" id="{0B9571AF-967A-4E8D-CDEC-22021E6E955A}"/>
              </a:ext>
            </a:extLst>
          </p:cNvPr>
          <p:cNvSpPr txBox="1"/>
          <p:nvPr/>
        </p:nvSpPr>
        <p:spPr bwMode="auto">
          <a:xfrm>
            <a:off x="5063775" y="5497857"/>
            <a:ext cx="2080341" cy="615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800" rIns="121800" bIns="121800" anchor="t" anchorCtr="0">
            <a:spAutoFit/>
          </a:bodyPr>
          <a:lstStyle/>
          <a:p>
            <a:pPr algn="ctr" defTabSz="1219170">
              <a:buClr>
                <a:srgbClr val="262626"/>
              </a:buClr>
              <a:buSzPts val="1800"/>
              <a:defRPr/>
            </a:pPr>
            <a:r>
              <a:rPr lang="en-US" sz="1200" dirty="0">
                <a:solidFill>
                  <a:srgbClr val="E8F2FC"/>
                </a:solidFill>
                <a:latin typeface="IBM Plex Sans" panose="020B0503050203000203" pitchFamily="34" charset="0"/>
              </a:rPr>
              <a:t>C</a:t>
            </a:r>
            <a:r>
              <a:rPr lang="ru-RU" sz="1200" dirty="0" err="1">
                <a:solidFill>
                  <a:srgbClr val="E8F2FC"/>
                </a:solidFill>
                <a:latin typeface="IBM Plex Sans" panose="020B0503050203000203" pitchFamily="34" charset="0"/>
              </a:rPr>
              <a:t>ертифицированная</a:t>
            </a:r>
            <a:endParaRPr lang="en-US" sz="1200" dirty="0">
              <a:solidFill>
                <a:srgbClr val="E8F2FC"/>
              </a:solidFill>
              <a:latin typeface="IBM Plex Sans" panose="020B0503050203000203" pitchFamily="34" charset="0"/>
            </a:endParaRPr>
          </a:p>
          <a:p>
            <a:pPr algn="ctr" defTabSz="1219170">
              <a:buClr>
                <a:srgbClr val="262626"/>
              </a:buClr>
              <a:buSzPts val="1800"/>
              <a:defRPr/>
            </a:pPr>
            <a:r>
              <a:rPr lang="ru-RU" sz="1200" dirty="0">
                <a:solidFill>
                  <a:srgbClr val="E8F2FC"/>
                </a:solidFill>
                <a:latin typeface="IBM Plex Sans" panose="020B0503050203000203" pitchFamily="34" charset="0"/>
              </a:rPr>
              <a:t>версия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6CBD0E-0ECF-F1CB-572B-4C21744D28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6952" y="4872878"/>
            <a:ext cx="1234428" cy="484954"/>
          </a:xfrm>
          <a:prstGeom prst="rect">
            <a:avLst/>
          </a:prstGeom>
        </p:spPr>
      </p:pic>
      <p:pic>
        <p:nvPicPr>
          <p:cNvPr id="263" name="Рисунок 262">
            <a:extLst>
              <a:ext uri="{FF2B5EF4-FFF2-40B4-BE49-F238E27FC236}">
                <a16:creationId xmlns:a16="http://schemas.microsoft.com/office/drawing/2014/main" id="{50049D4A-D274-E10D-7403-7C553E0ECF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196" y="-17802"/>
            <a:ext cx="819127" cy="2602444"/>
          </a:xfrm>
          <a:prstGeom prst="rect">
            <a:avLst/>
          </a:prstGeom>
        </p:spPr>
      </p:pic>
      <p:pic>
        <p:nvPicPr>
          <p:cNvPr id="256" name="Рисунок 255">
            <a:extLst>
              <a:ext uri="{FF2B5EF4-FFF2-40B4-BE49-F238E27FC236}">
                <a16:creationId xmlns:a16="http://schemas.microsoft.com/office/drawing/2014/main" id="{139BD8C9-56DC-E31B-5DFA-D02FA609B5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72872" y="1"/>
            <a:ext cx="819127" cy="2602444"/>
          </a:xfrm>
          <a:prstGeom prst="rect">
            <a:avLst/>
          </a:prstGeom>
        </p:spPr>
      </p:pic>
      <p:pic>
        <p:nvPicPr>
          <p:cNvPr id="258" name="Рисунок 257">
            <a:extLst>
              <a:ext uri="{FF2B5EF4-FFF2-40B4-BE49-F238E27FC236}">
                <a16:creationId xmlns:a16="http://schemas.microsoft.com/office/drawing/2014/main" id="{D2DC8D5F-13D8-B1F2-84F3-4781ADC2C7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2871" y="-18208"/>
            <a:ext cx="1080000" cy="1331544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B82FFB5F-E2E2-D0E2-E3C2-37B32B77533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6284" y="2866244"/>
            <a:ext cx="2090917" cy="1672371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4D0028C-9582-382E-0C51-19785E94F49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5610" y="2866244"/>
            <a:ext cx="2090917" cy="1672371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29BB274C-180A-CEE3-C74B-F4230ABE247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3442" y="2866244"/>
            <a:ext cx="2104487" cy="1672371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478088E1-D4A9-24AE-2CC9-F248604899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9716" y="2866244"/>
            <a:ext cx="2084400" cy="1672371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2EC9EF53-8893-0748-38ED-D446125CA83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636" y="2866246"/>
            <a:ext cx="2084816" cy="1672371"/>
          </a:xfrm>
          <a:prstGeom prst="rect">
            <a:avLst/>
          </a:prstGeom>
        </p:spPr>
      </p:pic>
      <p:sp>
        <p:nvSpPr>
          <p:cNvPr id="8" name="Google Shape;73;p2">
            <a:extLst>
              <a:ext uri="{FF2B5EF4-FFF2-40B4-BE49-F238E27FC236}">
                <a16:creationId xmlns:a16="http://schemas.microsoft.com/office/drawing/2014/main" id="{8CCC36DB-7DE7-7880-F78E-E05525964364}"/>
              </a:ext>
            </a:extLst>
          </p:cNvPr>
          <p:cNvSpPr txBox="1"/>
          <p:nvPr/>
        </p:nvSpPr>
        <p:spPr bwMode="auto">
          <a:xfrm>
            <a:off x="558432" y="3659506"/>
            <a:ext cx="2084816" cy="799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800" rIns="121800" bIns="121800" anchor="t" anchorCtr="0">
            <a:spAutoFit/>
          </a:bodyPr>
          <a:lstStyle/>
          <a:p>
            <a:pPr algn="ctr" defTabSz="1219170">
              <a:buClr>
                <a:srgbClr val="262626"/>
              </a:buClr>
              <a:buSzPts val="1800"/>
              <a:defRPr/>
            </a:pPr>
            <a:r>
              <a:rPr lang="ru-RU" sz="1200" dirty="0">
                <a:solidFill>
                  <a:srgbClr val="E8F2FC"/>
                </a:solidFill>
                <a:latin typeface="IBM Plex Sans" panose="020B0503050203000203" pitchFamily="34" charset="0"/>
              </a:rPr>
              <a:t>Платформа</a:t>
            </a:r>
            <a:r>
              <a:rPr lang="en-US" sz="1200" dirty="0">
                <a:solidFill>
                  <a:srgbClr val="E8F2FC"/>
                </a:solidFill>
                <a:latin typeface="IBM Plex Sans" panose="020B0503050203000203" pitchFamily="34" charset="0"/>
              </a:rPr>
              <a:t> </a:t>
            </a:r>
          </a:p>
          <a:p>
            <a:pPr algn="ctr" defTabSz="1219170">
              <a:buClr>
                <a:srgbClr val="262626"/>
              </a:buClr>
              <a:buSzPts val="1800"/>
              <a:defRPr/>
            </a:pPr>
            <a:r>
              <a:rPr lang="ru-RU" sz="1200" dirty="0">
                <a:solidFill>
                  <a:srgbClr val="E8F2FC"/>
                </a:solidFill>
                <a:latin typeface="IBM Plex Sans" panose="020B0503050203000203" pitchFamily="34" charset="0"/>
              </a:rPr>
              <a:t>для управления            контейнерами</a:t>
            </a:r>
          </a:p>
        </p:txBody>
      </p:sp>
      <p:sp>
        <p:nvSpPr>
          <p:cNvPr id="13" name="Google Shape;73;p2">
            <a:extLst>
              <a:ext uri="{FF2B5EF4-FFF2-40B4-BE49-F238E27FC236}">
                <a16:creationId xmlns:a16="http://schemas.microsoft.com/office/drawing/2014/main" id="{1A9E4324-EAAA-04BF-F46D-A8E78ACD156D}"/>
              </a:ext>
            </a:extLst>
          </p:cNvPr>
          <p:cNvSpPr txBox="1"/>
          <p:nvPr/>
        </p:nvSpPr>
        <p:spPr bwMode="auto">
          <a:xfrm>
            <a:off x="5063775" y="3654805"/>
            <a:ext cx="2080341" cy="615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800" rIns="121800" bIns="121800" anchor="t" anchorCtr="0">
            <a:spAutoFit/>
          </a:bodyPr>
          <a:lstStyle/>
          <a:p>
            <a:pPr algn="ctr" defTabSz="1219170">
              <a:buClr>
                <a:srgbClr val="262626"/>
              </a:buClr>
              <a:buSzPts val="1800"/>
              <a:defRPr/>
            </a:pPr>
            <a:r>
              <a:rPr lang="ru-RU" sz="1200" dirty="0">
                <a:solidFill>
                  <a:srgbClr val="E8F2FC"/>
                </a:solidFill>
                <a:latin typeface="IBM Plex Sans" panose="020B0503050203000203" pitchFamily="34" charset="0"/>
              </a:rPr>
              <a:t>Платформа </a:t>
            </a:r>
            <a:endParaRPr lang="en-US" sz="1200" dirty="0">
              <a:solidFill>
                <a:srgbClr val="E8F2FC"/>
              </a:solidFill>
              <a:latin typeface="IBM Plex Sans" panose="020B0503050203000203" pitchFamily="34" charset="0"/>
            </a:endParaRPr>
          </a:p>
          <a:p>
            <a:pPr algn="ctr" defTabSz="1219170">
              <a:buClr>
                <a:srgbClr val="262626"/>
              </a:buClr>
              <a:buSzPts val="1800"/>
              <a:defRPr/>
            </a:pPr>
            <a:r>
              <a:rPr lang="ru-RU" sz="1200" dirty="0">
                <a:solidFill>
                  <a:srgbClr val="E8F2FC"/>
                </a:solidFill>
                <a:latin typeface="IBM Plex Sans" panose="020B0503050203000203" pitchFamily="34" charset="0"/>
              </a:rPr>
              <a:t>виртуализация</a:t>
            </a:r>
          </a:p>
        </p:txBody>
      </p:sp>
      <p:sp>
        <p:nvSpPr>
          <p:cNvPr id="16" name="Google Shape;73;p2">
            <a:extLst>
              <a:ext uri="{FF2B5EF4-FFF2-40B4-BE49-F238E27FC236}">
                <a16:creationId xmlns:a16="http://schemas.microsoft.com/office/drawing/2014/main" id="{4827311C-C60D-0971-8524-BA69500B5B8E}"/>
              </a:ext>
            </a:extLst>
          </p:cNvPr>
          <p:cNvSpPr txBox="1"/>
          <p:nvPr/>
        </p:nvSpPr>
        <p:spPr bwMode="auto">
          <a:xfrm>
            <a:off x="2799238" y="3653458"/>
            <a:ext cx="2096954" cy="615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800" rIns="121800" bIns="121800" anchor="t" anchorCtr="0">
            <a:spAutoFit/>
          </a:bodyPr>
          <a:lstStyle/>
          <a:p>
            <a:pPr algn="ctr" defTabSz="1219170">
              <a:buClr>
                <a:srgbClr val="262626"/>
              </a:buClr>
              <a:buSzPts val="1800"/>
              <a:defRPr/>
            </a:pPr>
            <a:r>
              <a:rPr lang="ru-RU" sz="1200" dirty="0">
                <a:solidFill>
                  <a:srgbClr val="E8F2FC"/>
                </a:solidFill>
                <a:latin typeface="IBM Plex Sans" panose="020B0503050203000203" pitchFamily="34" charset="0"/>
              </a:rPr>
              <a:t>Терминальный </a:t>
            </a:r>
          </a:p>
          <a:p>
            <a:pPr algn="ctr" defTabSz="1219170">
              <a:buClr>
                <a:srgbClr val="262626"/>
              </a:buClr>
              <a:buSzPts val="1800"/>
              <a:defRPr/>
            </a:pPr>
            <a:r>
              <a:rPr lang="ru-RU" sz="1200" dirty="0">
                <a:solidFill>
                  <a:srgbClr val="E8F2FC"/>
                </a:solidFill>
                <a:latin typeface="IBM Plex Sans" panose="020B0503050203000203" pitchFamily="34" charset="0"/>
              </a:rPr>
              <a:t>доступ</a:t>
            </a:r>
          </a:p>
        </p:txBody>
      </p:sp>
      <p:sp>
        <p:nvSpPr>
          <p:cNvPr id="19" name="Google Shape;73;p2">
            <a:extLst>
              <a:ext uri="{FF2B5EF4-FFF2-40B4-BE49-F238E27FC236}">
                <a16:creationId xmlns:a16="http://schemas.microsoft.com/office/drawing/2014/main" id="{350879E7-122E-84D9-841C-9752566C390E}"/>
              </a:ext>
            </a:extLst>
          </p:cNvPr>
          <p:cNvSpPr txBox="1"/>
          <p:nvPr/>
        </p:nvSpPr>
        <p:spPr bwMode="auto">
          <a:xfrm>
            <a:off x="7303873" y="3644790"/>
            <a:ext cx="2090917" cy="799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800" rIns="121800" bIns="121800" anchor="t" anchorCtr="0">
            <a:spAutoFit/>
          </a:bodyPr>
          <a:lstStyle/>
          <a:p>
            <a:pPr algn="ctr" defTabSz="1219170">
              <a:buClr>
                <a:srgbClr val="262626"/>
              </a:buClr>
              <a:buSzPts val="1800"/>
              <a:defRPr/>
            </a:pPr>
            <a:r>
              <a:rPr lang="ru-RU" sz="1200" dirty="0">
                <a:solidFill>
                  <a:srgbClr val="E8F2FC"/>
                </a:solidFill>
                <a:latin typeface="IBM Plex Sans" panose="020B0503050203000203" pitchFamily="34" charset="0"/>
              </a:rPr>
              <a:t>Управление </a:t>
            </a:r>
          </a:p>
          <a:p>
            <a:pPr algn="ctr" defTabSz="1219170">
              <a:buClr>
                <a:srgbClr val="262626"/>
              </a:buClr>
              <a:buSzPts val="1800"/>
              <a:defRPr/>
            </a:pPr>
            <a:r>
              <a:rPr lang="ru-RU" sz="1200" dirty="0">
                <a:solidFill>
                  <a:srgbClr val="E8F2FC"/>
                </a:solidFill>
                <a:latin typeface="IBM Plex Sans" panose="020B0503050203000203" pitchFamily="34" charset="0"/>
              </a:rPr>
              <a:t>виртуализацией </a:t>
            </a:r>
            <a:r>
              <a:rPr lang="en-US" sz="1200" dirty="0" err="1">
                <a:solidFill>
                  <a:srgbClr val="E8F2FC"/>
                </a:solidFill>
                <a:latin typeface="IBM Plex Sans" panose="020B0503050203000203" pitchFamily="34" charset="0"/>
              </a:rPr>
              <a:t>zV</a:t>
            </a:r>
            <a:r>
              <a:rPr lang="en" sz="1200" dirty="0">
                <a:solidFill>
                  <a:srgbClr val="E8F2FC"/>
                </a:solidFill>
                <a:latin typeface="IBM Plex Sans" panose="020B0503050203000203" pitchFamily="34" charset="0"/>
              </a:rPr>
              <a:t>irt, VMware, OpenStack</a:t>
            </a:r>
            <a:endParaRPr lang="ru-RU" sz="1200" dirty="0">
              <a:solidFill>
                <a:srgbClr val="E8F2FC"/>
              </a:solidFill>
              <a:latin typeface="IBM Plex Sans" panose="020B0503050203000203" pitchFamily="34" charset="0"/>
            </a:endParaRPr>
          </a:p>
        </p:txBody>
      </p:sp>
      <p:sp>
        <p:nvSpPr>
          <p:cNvPr id="22" name="Google Shape;73;p2">
            <a:extLst>
              <a:ext uri="{FF2B5EF4-FFF2-40B4-BE49-F238E27FC236}">
                <a16:creationId xmlns:a16="http://schemas.microsoft.com/office/drawing/2014/main" id="{EEA01E0F-44D3-48C4-F8E9-6817FD1F114C}"/>
              </a:ext>
            </a:extLst>
          </p:cNvPr>
          <p:cNvSpPr txBox="1"/>
          <p:nvPr/>
        </p:nvSpPr>
        <p:spPr bwMode="auto">
          <a:xfrm>
            <a:off x="9556283" y="3659505"/>
            <a:ext cx="2116739" cy="615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800" rIns="121800" bIns="121800" anchor="t" anchorCtr="0">
            <a:spAutoFit/>
          </a:bodyPr>
          <a:lstStyle/>
          <a:p>
            <a:pPr algn="ctr" defTabSz="1219170">
              <a:buClr>
                <a:srgbClr val="262626"/>
              </a:buClr>
              <a:buSzPts val="1800"/>
              <a:defRPr/>
            </a:pPr>
            <a:r>
              <a:rPr lang="ru-RU" sz="1200" dirty="0">
                <a:solidFill>
                  <a:srgbClr val="E8F2FC"/>
                </a:solidFill>
                <a:latin typeface="IBM Plex Sans" panose="020B0503050203000203" pitchFamily="34" charset="0"/>
              </a:rPr>
              <a:t>СУБД на базе </a:t>
            </a:r>
          </a:p>
          <a:p>
            <a:pPr algn="ctr" defTabSz="1219170">
              <a:buClr>
                <a:srgbClr val="262626"/>
              </a:buClr>
              <a:buSzPts val="1800"/>
              <a:defRPr/>
            </a:pPr>
            <a:r>
              <a:rPr lang="en" sz="1200" dirty="0">
                <a:solidFill>
                  <a:srgbClr val="E8F2FC"/>
                </a:solidFill>
                <a:latin typeface="IBM Plex Sans" panose="020B0503050203000203" pitchFamily="34" charset="0"/>
              </a:rPr>
              <a:t>PostgreSQL</a:t>
            </a:r>
            <a:endParaRPr lang="ru-RU" sz="1200" dirty="0">
              <a:solidFill>
                <a:srgbClr val="E8F2FC"/>
              </a:solidFill>
              <a:latin typeface="IBM Plex Sans" panose="020B0503050203000203" pitchFamily="34" charset="0"/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57E25F3-A76E-41CD-4ECF-DA1FCDA989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08602" y="438465"/>
            <a:ext cx="1374796" cy="87487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CFFAD05-E743-4DED-195E-E1F97F9B7ABE}"/>
              </a:ext>
            </a:extLst>
          </p:cNvPr>
          <p:cNvSpPr txBox="1"/>
          <p:nvPr/>
        </p:nvSpPr>
        <p:spPr>
          <a:xfrm>
            <a:off x="2989018" y="1493069"/>
            <a:ext cx="60984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E8F2FC"/>
                </a:solidFill>
                <a:latin typeface="IBM Plex Sans" panose="020B0503050203000203" pitchFamily="34" charset="0"/>
              </a:rPr>
              <a:t>Р</a:t>
            </a:r>
            <a:r>
              <a:rPr lang="ru-RU" altLang="ru-RU" sz="1600" dirty="0">
                <a:solidFill>
                  <a:srgbClr val="E8F2FC"/>
                </a:solidFill>
                <a:latin typeface="IBM Plex Sans" panose="020B0503050203000203" pitchFamily="34" charset="0"/>
              </a:rPr>
              <a:t>еестровая экосистема позволит закрыть все инфраструктурные задачи</a:t>
            </a:r>
            <a:endParaRPr lang="ru-RU" sz="1600" dirty="0">
              <a:solidFill>
                <a:srgbClr val="E8F2FC"/>
              </a:solidFill>
              <a:latin typeface="IBM Plex Sans" panose="020B0503050203000203" pitchFamily="34" charset="0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5FE379E-36FB-A672-8989-557AB3156DF4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94266" y="3036926"/>
            <a:ext cx="1018309" cy="269657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D718478A-B753-9CF7-A597-73F7BF14D15C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465885" y="3036925"/>
            <a:ext cx="1216563" cy="263589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CF28CC5A-5F24-1134-B1F2-DC42D9D9BE02}"/>
              </a:ext>
            </a:extLst>
          </p:cNvPr>
          <p:cNvSpPr txBox="1"/>
          <p:nvPr/>
        </p:nvSpPr>
        <p:spPr>
          <a:xfrm>
            <a:off x="3015707" y="2317646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E8F2FC"/>
                </a:solidFill>
                <a:latin typeface="IBM Plex Sans" panose="020B0503050203000203" pitchFamily="34" charset="0"/>
              </a:rPr>
              <a:t>Созвездие продуктов</a:t>
            </a:r>
            <a:endParaRPr lang="ru-RU" sz="1600" b="1" dirty="0">
              <a:solidFill>
                <a:srgbClr val="E8F2FC"/>
              </a:solidFill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65812517-C988-C37E-4AE2-CE6362BE046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054130" y="3036926"/>
            <a:ext cx="1523306" cy="265191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BB2E340-6030-BE1F-63A7-A874A58860D5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4153" y="3036926"/>
            <a:ext cx="959393" cy="458137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8E80788-2737-3A5C-E37C-A62E494474DA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6431" y="3037899"/>
            <a:ext cx="1516442" cy="475637"/>
          </a:xfrm>
          <a:prstGeom prst="rect">
            <a:avLst/>
          </a:prstGeom>
        </p:spPr>
      </p:pic>
      <p:pic>
        <p:nvPicPr>
          <p:cNvPr id="259" name="Рисунок 258">
            <a:extLst>
              <a:ext uri="{FF2B5EF4-FFF2-40B4-BE49-F238E27FC236}">
                <a16:creationId xmlns:a16="http://schemas.microsoft.com/office/drawing/2014/main" id="{3DCB8A7C-947B-165F-2E18-F3D644F7AB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3743" y="1"/>
            <a:ext cx="819127" cy="1280693"/>
          </a:xfrm>
          <a:prstGeom prst="rect">
            <a:avLst/>
          </a:prstGeom>
        </p:spPr>
      </p:pic>
      <p:pic>
        <p:nvPicPr>
          <p:cNvPr id="260" name="Рисунок 259">
            <a:extLst>
              <a:ext uri="{FF2B5EF4-FFF2-40B4-BE49-F238E27FC236}">
                <a16:creationId xmlns:a16="http://schemas.microsoft.com/office/drawing/2014/main" id="{2604ACCC-22E2-17E5-CF77-2A32089B18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8572" y="-442360"/>
            <a:ext cx="819127" cy="1935429"/>
          </a:xfrm>
          <a:prstGeom prst="rect">
            <a:avLst/>
          </a:prstGeom>
        </p:spPr>
      </p:pic>
      <p:pic>
        <p:nvPicPr>
          <p:cNvPr id="262" name="Рисунок 261">
            <a:extLst>
              <a:ext uri="{FF2B5EF4-FFF2-40B4-BE49-F238E27FC236}">
                <a16:creationId xmlns:a16="http://schemas.microsoft.com/office/drawing/2014/main" id="{4DC6B18C-BD66-B2A0-EA6E-CF1D69946F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7238" y="-404793"/>
            <a:ext cx="911333" cy="1280693"/>
          </a:xfrm>
          <a:prstGeom prst="rect">
            <a:avLst/>
          </a:prstGeom>
        </p:spPr>
      </p:pic>
      <p:pic>
        <p:nvPicPr>
          <p:cNvPr id="264" name="Рисунок 263">
            <a:extLst>
              <a:ext uri="{FF2B5EF4-FFF2-40B4-BE49-F238E27FC236}">
                <a16:creationId xmlns:a16="http://schemas.microsoft.com/office/drawing/2014/main" id="{230AC517-8AD5-A27D-86BF-86303BD405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526" y="0"/>
            <a:ext cx="1080000" cy="1331544"/>
          </a:xfrm>
          <a:prstGeom prst="rect">
            <a:avLst/>
          </a:prstGeom>
        </p:spPr>
      </p:pic>
      <p:pic>
        <p:nvPicPr>
          <p:cNvPr id="265" name="Рисунок 264">
            <a:extLst>
              <a:ext uri="{FF2B5EF4-FFF2-40B4-BE49-F238E27FC236}">
                <a16:creationId xmlns:a16="http://schemas.microsoft.com/office/drawing/2014/main" id="{C237820D-5442-C6BF-8AA7-6FBC0826B0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8570" y="0"/>
            <a:ext cx="819127" cy="1280693"/>
          </a:xfrm>
          <a:prstGeom prst="rect">
            <a:avLst/>
          </a:prstGeom>
        </p:spPr>
      </p:pic>
      <p:pic>
        <p:nvPicPr>
          <p:cNvPr id="266" name="Рисунок 265">
            <a:extLst>
              <a:ext uri="{FF2B5EF4-FFF2-40B4-BE49-F238E27FC236}">
                <a16:creationId xmlns:a16="http://schemas.microsoft.com/office/drawing/2014/main" id="{89097D51-70A3-6C4F-21B0-A5AFCC0848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0728" y="-404793"/>
            <a:ext cx="819127" cy="1935429"/>
          </a:xfrm>
          <a:prstGeom prst="rect">
            <a:avLst/>
          </a:prstGeom>
        </p:spPr>
      </p:pic>
      <p:pic>
        <p:nvPicPr>
          <p:cNvPr id="267" name="Рисунок 266">
            <a:extLst>
              <a:ext uri="{FF2B5EF4-FFF2-40B4-BE49-F238E27FC236}">
                <a16:creationId xmlns:a16="http://schemas.microsoft.com/office/drawing/2014/main" id="{9D49DF4B-F963-CE6B-5DDB-1B62691649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5899" y="-404794"/>
            <a:ext cx="911333" cy="128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716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8873B4-3D85-E895-E3A8-04CDD1E8D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8"/>
            <a:ext cx="12192000" cy="68508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30E9D2-8CE9-16E9-4687-D7757D7D6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7890" y="2517008"/>
            <a:ext cx="1356218" cy="8630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389085-FF82-0A0A-887F-1D401CC6F23B}"/>
              </a:ext>
            </a:extLst>
          </p:cNvPr>
          <p:cNvSpPr txBox="1"/>
          <p:nvPr/>
        </p:nvSpPr>
        <p:spPr>
          <a:xfrm>
            <a:off x="2203938" y="5119601"/>
            <a:ext cx="7748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800" dirty="0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Хотите бесплатно протестировать </a:t>
            </a:r>
            <a:r>
              <a:rPr lang="en-US" sz="1800" dirty="0" err="1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zVirt</a:t>
            </a:r>
            <a:r>
              <a:rPr lang="en-US" sz="1800" dirty="0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 </a:t>
            </a:r>
            <a:r>
              <a:rPr lang="ru-RU" sz="1800" dirty="0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в течение 90 дней?</a:t>
            </a:r>
            <a:br>
              <a:rPr lang="ru-RU" sz="1800" dirty="0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</a:br>
            <a:r>
              <a:rPr lang="ru-RU" sz="1800" dirty="0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Оставьте заявку!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BFA2448-2931-8C4D-B331-E3767603C4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09999" y="3815285"/>
            <a:ext cx="4572000" cy="9906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3A002DC-7B13-38BD-ADC6-C6A7BE31C615}"/>
              </a:ext>
            </a:extLst>
          </p:cNvPr>
          <p:cNvSpPr/>
          <p:nvPr/>
        </p:nvSpPr>
        <p:spPr>
          <a:xfrm>
            <a:off x="4888523" y="5893973"/>
            <a:ext cx="2379784" cy="412131"/>
          </a:xfrm>
          <a:prstGeom prst="rect">
            <a:avLst/>
          </a:prstGeom>
          <a:solidFill>
            <a:srgbClr val="1A95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dirty="0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info@orionsoft.ru</a:t>
            </a:r>
            <a:r>
              <a:rPr lang="ru-RU" dirty="0">
                <a:solidFill>
                  <a:srgbClr val="E8F2FB"/>
                </a:solidFill>
                <a:latin typeface="IBM Plex Sans" panose="020B0503050203000203" pitchFamily="34" charset="0"/>
                <a:cs typeface="Calibri" panose="020F0502020204030204" pitchFamily="34" charset="0"/>
              </a:rPr>
              <a:t> </a:t>
            </a:r>
            <a:endParaRPr lang="en" dirty="0">
              <a:solidFill>
                <a:srgbClr val="E8F2FB"/>
              </a:solidFill>
              <a:latin typeface="IBM Plex Sans" panose="020B0503050203000203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1087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SYNC_CONTAIN_GUIDS" val="TRUE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Сетка">
  <a:themeElements>
    <a:clrScheme name="Орион">
      <a:dk1>
        <a:srgbClr val="0D0E19"/>
      </a:dk1>
      <a:lt1>
        <a:srgbClr val="E8F1FB"/>
      </a:lt1>
      <a:dk2>
        <a:srgbClr val="0D0E19"/>
      </a:dk2>
      <a:lt2>
        <a:srgbClr val="E8F1FB"/>
      </a:lt2>
      <a:accent1>
        <a:srgbClr val="F23450"/>
      </a:accent1>
      <a:accent2>
        <a:srgbClr val="0B1468"/>
      </a:accent2>
      <a:accent3>
        <a:srgbClr val="6272ED"/>
      </a:accent3>
      <a:accent4>
        <a:srgbClr val="A6D2F7"/>
      </a:accent4>
      <a:accent5>
        <a:srgbClr val="1D1F2F"/>
      </a:accent5>
      <a:accent6>
        <a:srgbClr val="313349"/>
      </a:accent6>
      <a:hlink>
        <a:srgbClr val="6272ED"/>
      </a:hlink>
      <a:folHlink>
        <a:srgbClr val="F23450"/>
      </a:folHlink>
    </a:clrScheme>
    <a:fontScheme name="Другая 34">
      <a:majorFont>
        <a:latin typeface="TT OCTOSQUARES MEDIUM"/>
        <a:ea typeface=""/>
        <a:cs typeface=""/>
      </a:majorFont>
      <a:minorFont>
        <a:latin typeface="IBM Plex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1"/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17306</TotalTime>
  <Words>622</Words>
  <Application>Microsoft Macintosh PowerPoint</Application>
  <PresentationFormat>Widescreen</PresentationFormat>
  <Paragraphs>161</Paragraphs>
  <Slides>12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TT OCTOSQUARES MEDIUM</vt:lpstr>
      <vt:lpstr>IBM Plex Sans</vt:lpstr>
      <vt:lpstr>Croc</vt:lpstr>
      <vt:lpstr>Arial</vt:lpstr>
      <vt:lpstr>Montserrat</vt:lpstr>
      <vt:lpstr>TT OCTOSQUARES MEDIUM</vt:lpstr>
      <vt:lpstr>Сетка</vt:lpstr>
      <vt:lpstr>Слайд think-cell</vt:lpstr>
      <vt:lpstr>PowerPoint Presentation</vt:lpstr>
      <vt:lpstr>zVirt в цифрах</vt:lpstr>
      <vt:lpstr>Ключевые заказчики</vt:lpstr>
      <vt:lpstr>Ключевая ценность продукта</vt:lpstr>
      <vt:lpstr>Roadmap  развития  в терминах  VMware</vt:lpstr>
      <vt:lpstr>Что под капотом</vt:lpstr>
      <vt:lpstr>Информационная  безопасность</vt:lpstr>
      <vt:lpstr>Совместимость со сторонними продуктами</vt:lpstr>
      <vt:lpstr>Модель лицензирования</vt:lpstr>
      <vt:lpstr>Как тестировать и мигрировать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Krutova Elizaveta</dc:creator>
  <cp:lastModifiedBy>Microsoft Office User</cp:lastModifiedBy>
  <cp:revision>576</cp:revision>
  <dcterms:created xsi:type="dcterms:W3CDTF">2018-10-01T12:54:00Z</dcterms:created>
  <dcterms:modified xsi:type="dcterms:W3CDTF">2023-04-07T07:06:44Z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ProviderInitializationData">
    <vt:lpwstr>https://jive.croc.ru</vt:lpwstr>
  </property>
  <property fmtid="{D5CDD505-2E9C-101B-9397-08002B2CF9AE}" pid="3" name="Jive_LatestUserAccountName">
    <vt:lpwstr>NPrilutskaya</vt:lpwstr>
  </property>
  <property fmtid="{D5CDD505-2E9C-101B-9397-08002B2CF9AE}" pid="4" name="Offisync_UniqueId">
    <vt:lpwstr>198083</vt:lpwstr>
  </property>
  <property fmtid="{D5CDD505-2E9C-101B-9397-08002B2CF9AE}" pid="5" name="Offisync_UpdateToken">
    <vt:lpwstr>12</vt:lpwstr>
  </property>
  <property fmtid="{D5CDD505-2E9C-101B-9397-08002B2CF9AE}" pid="6" name="Offisync_ServerID">
    <vt:lpwstr>d81fa5fc-e6d4-4a02-91a9-ab1e2c1de9ed</vt:lpwstr>
  </property>
  <property fmtid="{D5CDD505-2E9C-101B-9397-08002B2CF9AE}" pid="7" name="Jive_VersionGuid">
    <vt:lpwstr>3cad61e0-2a74-4506-87d7-142e24680499</vt:lpwstr>
  </property>
  <property fmtid="{D5CDD505-2E9C-101B-9397-08002B2CF9AE}" pid="8" name="Jive_PrevVersionNumber">
    <vt:lpwstr/>
  </property>
  <property fmtid="{D5CDD505-2E9C-101B-9397-08002B2CF9AE}" pid="9" name="Jive_VersionGuid_v2.5">
    <vt:lpwstr/>
  </property>
  <property fmtid="{D5CDD505-2E9C-101B-9397-08002B2CF9AE}" pid="10" name="Jive_LatestFileFullName">
    <vt:lpwstr/>
  </property>
  <property fmtid="{D5CDD505-2E9C-101B-9397-08002B2CF9AE}" pid="11" name="Jive_ModifiedButNotPublished">
    <vt:lpwstr>True</vt:lpwstr>
  </property>
</Properties>
</file>